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74"/>
  </p:notesMasterIdLst>
  <p:sldIdLst>
    <p:sldId id="256" r:id="rId5"/>
    <p:sldId id="316" r:id="rId6"/>
    <p:sldId id="314" r:id="rId7"/>
    <p:sldId id="322" r:id="rId8"/>
    <p:sldId id="313" r:id="rId9"/>
    <p:sldId id="324" r:id="rId10"/>
    <p:sldId id="325" r:id="rId11"/>
    <p:sldId id="326" r:id="rId12"/>
    <p:sldId id="327" r:id="rId13"/>
    <p:sldId id="328" r:id="rId14"/>
    <p:sldId id="329" r:id="rId15"/>
    <p:sldId id="330" r:id="rId16"/>
    <p:sldId id="331" r:id="rId17"/>
    <p:sldId id="332" r:id="rId18"/>
    <p:sldId id="333" r:id="rId19"/>
    <p:sldId id="334" r:id="rId20"/>
    <p:sldId id="336" r:id="rId21"/>
    <p:sldId id="337" r:id="rId22"/>
    <p:sldId id="341" r:id="rId23"/>
    <p:sldId id="342" r:id="rId24"/>
    <p:sldId id="343" r:id="rId25"/>
    <p:sldId id="344" r:id="rId26"/>
    <p:sldId id="360" r:id="rId27"/>
    <p:sldId id="365" r:id="rId28"/>
    <p:sldId id="347" r:id="rId29"/>
    <p:sldId id="349" r:id="rId30"/>
    <p:sldId id="362" r:id="rId31"/>
    <p:sldId id="350" r:id="rId32"/>
    <p:sldId id="363" r:id="rId33"/>
    <p:sldId id="352" r:id="rId34"/>
    <p:sldId id="353" r:id="rId35"/>
    <p:sldId id="354" r:id="rId36"/>
    <p:sldId id="356" r:id="rId37"/>
    <p:sldId id="357" r:id="rId38"/>
    <p:sldId id="359" r:id="rId39"/>
    <p:sldId id="312" r:id="rId40"/>
    <p:sldId id="257" r:id="rId41"/>
    <p:sldId id="278" r:id="rId42"/>
    <p:sldId id="277" r:id="rId43"/>
    <p:sldId id="280" r:id="rId44"/>
    <p:sldId id="259" r:id="rId45"/>
    <p:sldId id="276" r:id="rId46"/>
    <p:sldId id="279" r:id="rId47"/>
    <p:sldId id="293" r:id="rId48"/>
    <p:sldId id="281" r:id="rId49"/>
    <p:sldId id="282" r:id="rId50"/>
    <p:sldId id="299" r:id="rId51"/>
    <p:sldId id="287" r:id="rId52"/>
    <p:sldId id="294" r:id="rId53"/>
    <p:sldId id="292" r:id="rId54"/>
    <p:sldId id="295" r:id="rId55"/>
    <p:sldId id="288" r:id="rId56"/>
    <p:sldId id="303" r:id="rId57"/>
    <p:sldId id="300" r:id="rId58"/>
    <p:sldId id="297" r:id="rId59"/>
    <p:sldId id="301" r:id="rId60"/>
    <p:sldId id="302" r:id="rId61"/>
    <p:sldId id="283" r:id="rId62"/>
    <p:sldId id="284" r:id="rId63"/>
    <p:sldId id="285" r:id="rId64"/>
    <p:sldId id="304" r:id="rId65"/>
    <p:sldId id="305" r:id="rId66"/>
    <p:sldId id="306" r:id="rId67"/>
    <p:sldId id="307" r:id="rId68"/>
    <p:sldId id="308" r:id="rId69"/>
    <p:sldId id="309" r:id="rId70"/>
    <p:sldId id="310" r:id="rId71"/>
    <p:sldId id="311" r:id="rId72"/>
    <p:sldId id="274"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920"/>
    <a:srgbClr val="6CAEDF"/>
    <a:srgbClr val="C1D72E"/>
    <a:srgbClr val="EEBD30"/>
    <a:srgbClr val="C0DB37"/>
    <a:srgbClr val="83A2CA"/>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435" autoAdjust="0"/>
  </p:normalViewPr>
  <p:slideViewPr>
    <p:cSldViewPr snapToGrid="0" snapToObjects="1">
      <p:cViewPr varScale="1">
        <p:scale>
          <a:sx n="81" d="100"/>
          <a:sy n="81" d="100"/>
        </p:scale>
        <p:origin x="240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_rels/data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1</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B16B2E1B-0ACD-4EAC-8F55-6087B0FBD6D6}" type="presOf" srcId="{B812E043-3A1B-4F2A-B065-EE2D81CA0875}" destId="{63E7FF30-E4B9-400F-81D5-45BE3541B7B5}" srcOrd="0" destOrd="0" presId="urn:microsoft.com/office/officeart/2005/8/layout/equation2"/>
    <dgm:cxn modelId="{4112753F-388E-4DDD-B924-5377D37ACA27}" type="presOf" srcId="{C79C808E-3A63-4651-95EC-49956CD81FBD}" destId="{8284C6E9-7B49-4A07-AF70-0398EF4CA523}"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BFE45508-7F7C-42A5-9D4F-21FCFCBAA763}" type="presParOf" srcId="{8284C6E9-7B49-4A07-AF70-0398EF4CA523}" destId="{46302D87-07AB-4D39-8606-EE5D68CF7435}" srcOrd="0" destOrd="0" presId="urn:microsoft.com/office/officeart/2005/8/layout/equation2"/>
    <dgm:cxn modelId="{FAC91E3B-98A3-4DD3-AA62-E87BCB1B0118}"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AEE678-A76F-48D3-8C93-967000CE290E}" type="doc">
      <dgm:prSet loTypeId="urn:microsoft.com/office/officeart/2005/8/layout/vList3" loCatId="list" qsTypeId="urn:microsoft.com/office/officeart/2005/8/quickstyle/simple1" qsCatId="simple" csTypeId="urn:microsoft.com/office/officeart/2005/8/colors/accent1_2" csCatId="accent1" phldr="1"/>
      <dgm:spPr/>
    </dgm:pt>
    <dgm:pt modelId="{C4F8B2C0-65DE-4591-B04F-939AEAF04585}">
      <dgm:prSet phldrT="[Text]"/>
      <dgm:spPr>
        <a:solidFill>
          <a:srgbClr val="73A5CC"/>
        </a:solidFill>
      </dgm:spPr>
      <dgm:t>
        <a:bodyPr/>
        <a:lstStyle/>
        <a:p>
          <a:r>
            <a:rPr lang="en-US" dirty="0"/>
            <a:t>Lead-in</a:t>
          </a:r>
        </a:p>
      </dgm:t>
    </dgm:pt>
    <dgm:pt modelId="{105C5F28-C242-4380-8810-39D1858ACDE3}" type="parTrans" cxnId="{961DAE7D-F4FB-4683-AC09-1998999C99BB}">
      <dgm:prSet/>
      <dgm:spPr/>
      <dgm:t>
        <a:bodyPr/>
        <a:lstStyle/>
        <a:p>
          <a:endParaRPr lang="en-US"/>
        </a:p>
      </dgm:t>
    </dgm:pt>
    <dgm:pt modelId="{71D40A33-55D5-4B2A-9FBF-8476F15E21CA}" type="sibTrans" cxnId="{961DAE7D-F4FB-4683-AC09-1998999C99BB}">
      <dgm:prSet/>
      <dgm:spPr/>
      <dgm:t>
        <a:bodyPr/>
        <a:lstStyle/>
        <a:p>
          <a:endParaRPr lang="en-US"/>
        </a:p>
      </dgm:t>
    </dgm:pt>
    <dgm:pt modelId="{6FD22B92-0A70-4E23-9116-AB9144CFAAA9}">
      <dgm:prSet phldrT="[Text]"/>
      <dgm:spPr>
        <a:solidFill>
          <a:srgbClr val="73A5CC"/>
        </a:solidFill>
      </dgm:spPr>
      <dgm:t>
        <a:bodyPr/>
        <a:lstStyle/>
        <a:p>
          <a:r>
            <a:rPr lang="en-US" dirty="0"/>
            <a:t> Student Action</a:t>
          </a:r>
        </a:p>
      </dgm:t>
    </dgm:pt>
    <dgm:pt modelId="{9EC17D9F-59DA-4E7F-90AD-02AF69AD9AD4}" type="parTrans" cxnId="{7E5E8C75-68A6-427D-9B12-17B1AE54D72D}">
      <dgm:prSet/>
      <dgm:spPr/>
      <dgm:t>
        <a:bodyPr/>
        <a:lstStyle/>
        <a:p>
          <a:endParaRPr lang="en-US"/>
        </a:p>
      </dgm:t>
    </dgm:pt>
    <dgm:pt modelId="{ECF68716-7F7F-4029-9018-C185F784ED1F}" type="sibTrans" cxnId="{7E5E8C75-68A6-427D-9B12-17B1AE54D72D}">
      <dgm:prSet/>
      <dgm:spPr/>
      <dgm:t>
        <a:bodyPr/>
        <a:lstStyle/>
        <a:p>
          <a:endParaRPr lang="en-US"/>
        </a:p>
      </dgm:t>
    </dgm:pt>
    <dgm:pt modelId="{3C499A15-AB2A-4F67-A79B-05C99563CD50}">
      <dgm:prSet phldrT="[Text]"/>
      <dgm:spPr>
        <a:solidFill>
          <a:srgbClr val="73A5CC"/>
        </a:solidFill>
      </dgm:spPr>
      <dgm:t>
        <a:bodyPr/>
        <a:lstStyle/>
        <a:p>
          <a:r>
            <a:rPr lang="en-US" dirty="0"/>
            <a:t>Reflection</a:t>
          </a:r>
        </a:p>
      </dgm:t>
    </dgm:pt>
    <dgm:pt modelId="{8E128E72-F0DF-4679-863A-C1D4E331FDDC}" type="parTrans" cxnId="{E0B2FAB4-8FF4-49FE-9271-18B12E63515B}">
      <dgm:prSet/>
      <dgm:spPr/>
      <dgm:t>
        <a:bodyPr/>
        <a:lstStyle/>
        <a:p>
          <a:endParaRPr lang="en-US"/>
        </a:p>
      </dgm:t>
    </dgm:pt>
    <dgm:pt modelId="{3BC0610B-6602-4B66-9A1A-23FB9EA83E0C}" type="sibTrans" cxnId="{E0B2FAB4-8FF4-49FE-9271-18B12E63515B}">
      <dgm:prSet/>
      <dgm:spPr/>
      <dgm:t>
        <a:bodyPr/>
        <a:lstStyle/>
        <a:p>
          <a:endParaRPr lang="en-US"/>
        </a:p>
      </dgm:t>
    </dgm:pt>
    <dgm:pt modelId="{7C6CAA08-7CA1-4AE8-AD6C-DBDCEDAD9093}" type="pres">
      <dgm:prSet presAssocID="{4DAEE678-A76F-48D3-8C93-967000CE290E}" presName="linearFlow" presStyleCnt="0">
        <dgm:presLayoutVars>
          <dgm:dir/>
          <dgm:resizeHandles val="exact"/>
        </dgm:presLayoutVars>
      </dgm:prSet>
      <dgm:spPr/>
    </dgm:pt>
    <dgm:pt modelId="{83F4072D-2DE2-4E62-A519-8EC63DE427D7}" type="pres">
      <dgm:prSet presAssocID="{C4F8B2C0-65DE-4591-B04F-939AEAF04585}" presName="composite" presStyleCnt="0"/>
      <dgm:spPr/>
    </dgm:pt>
    <dgm:pt modelId="{978432E6-FAAD-4500-9154-86BB962635B6}" type="pres">
      <dgm:prSet presAssocID="{C4F8B2C0-65DE-4591-B04F-939AEAF04585}"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834FB905-D915-40BB-80BC-ED9A98CD3443}" type="pres">
      <dgm:prSet presAssocID="{C4F8B2C0-65DE-4591-B04F-939AEAF04585}" presName="txShp" presStyleLbl="node1" presStyleIdx="0" presStyleCnt="3">
        <dgm:presLayoutVars>
          <dgm:bulletEnabled val="1"/>
        </dgm:presLayoutVars>
      </dgm:prSet>
      <dgm:spPr>
        <a:prstGeom prst="roundRect">
          <a:avLst/>
        </a:prstGeom>
      </dgm:spPr>
    </dgm:pt>
    <dgm:pt modelId="{346921A7-7CBF-459F-A95E-7B67D7E9A244}" type="pres">
      <dgm:prSet presAssocID="{71D40A33-55D5-4B2A-9FBF-8476F15E21CA}" presName="spacing" presStyleCnt="0"/>
      <dgm:spPr/>
    </dgm:pt>
    <dgm:pt modelId="{3EC0FE6A-C5FB-445A-8460-A795D8BB7F23}" type="pres">
      <dgm:prSet presAssocID="{6FD22B92-0A70-4E23-9116-AB9144CFAAA9}" presName="composite" presStyleCnt="0"/>
      <dgm:spPr/>
    </dgm:pt>
    <dgm:pt modelId="{C2456122-B172-4B32-82DB-33565504048E}" type="pres">
      <dgm:prSet presAssocID="{6FD22B92-0A70-4E23-9116-AB9144CFAAA9}" presName="imgShp"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25EF7718-4FD6-41AD-865E-FA2A3179DEA0}" type="pres">
      <dgm:prSet presAssocID="{6FD22B92-0A70-4E23-9116-AB9144CFAAA9}" presName="txShp" presStyleLbl="node1" presStyleIdx="1" presStyleCnt="3">
        <dgm:presLayoutVars>
          <dgm:bulletEnabled val="1"/>
        </dgm:presLayoutVars>
      </dgm:prSet>
      <dgm:spPr>
        <a:prstGeom prst="roundRect">
          <a:avLst/>
        </a:prstGeom>
      </dgm:spPr>
    </dgm:pt>
    <dgm:pt modelId="{FF00DF4C-8C7A-46F1-A543-4C853A4D8EBB}" type="pres">
      <dgm:prSet presAssocID="{ECF68716-7F7F-4029-9018-C185F784ED1F}" presName="spacing" presStyleCnt="0"/>
      <dgm:spPr/>
    </dgm:pt>
    <dgm:pt modelId="{239F95B2-4CEC-4D12-BA04-E10513CB993B}" type="pres">
      <dgm:prSet presAssocID="{3C499A15-AB2A-4F67-A79B-05C99563CD50}" presName="composite" presStyleCnt="0"/>
      <dgm:spPr/>
    </dgm:pt>
    <dgm:pt modelId="{2EA50FED-27F9-442F-8D87-62276403B5AD}" type="pres">
      <dgm:prSet presAssocID="{3C499A15-AB2A-4F67-A79B-05C99563CD50}" presName="imgShp" presStyleLbl="fgImgPlace1" presStyleIdx="2" presStyleCnt="3"/>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F2CC52D5-6667-4D63-B127-7C19DBB764CC}" type="pres">
      <dgm:prSet presAssocID="{3C499A15-AB2A-4F67-A79B-05C99563CD50}" presName="txShp" presStyleLbl="node1" presStyleIdx="2" presStyleCnt="3">
        <dgm:presLayoutVars>
          <dgm:bulletEnabled val="1"/>
        </dgm:presLayoutVars>
      </dgm:prSet>
      <dgm:spPr>
        <a:prstGeom prst="roundRect">
          <a:avLst/>
        </a:prstGeom>
      </dgm:spPr>
    </dgm:pt>
  </dgm:ptLst>
  <dgm:cxnLst>
    <dgm:cxn modelId="{1AAC3C63-07E7-4996-B907-5EC802D60ADB}" type="presOf" srcId="{C4F8B2C0-65DE-4591-B04F-939AEAF04585}" destId="{834FB905-D915-40BB-80BC-ED9A98CD3443}" srcOrd="0" destOrd="0" presId="urn:microsoft.com/office/officeart/2005/8/layout/vList3"/>
    <dgm:cxn modelId="{547C4163-71C1-429F-B74E-11681C646F81}" type="presOf" srcId="{4DAEE678-A76F-48D3-8C93-967000CE290E}" destId="{7C6CAA08-7CA1-4AE8-AD6C-DBDCEDAD9093}" srcOrd="0" destOrd="0" presId="urn:microsoft.com/office/officeart/2005/8/layout/vList3"/>
    <dgm:cxn modelId="{345F096B-1411-467C-B9AA-5919721090FE}" type="presOf" srcId="{3C499A15-AB2A-4F67-A79B-05C99563CD50}" destId="{F2CC52D5-6667-4D63-B127-7C19DBB764CC}" srcOrd="0" destOrd="0" presId="urn:microsoft.com/office/officeart/2005/8/layout/vList3"/>
    <dgm:cxn modelId="{7E5E8C75-68A6-427D-9B12-17B1AE54D72D}" srcId="{4DAEE678-A76F-48D3-8C93-967000CE290E}" destId="{6FD22B92-0A70-4E23-9116-AB9144CFAAA9}" srcOrd="1" destOrd="0" parTransId="{9EC17D9F-59DA-4E7F-90AD-02AF69AD9AD4}" sibTransId="{ECF68716-7F7F-4029-9018-C185F784ED1F}"/>
    <dgm:cxn modelId="{961DAE7D-F4FB-4683-AC09-1998999C99BB}" srcId="{4DAEE678-A76F-48D3-8C93-967000CE290E}" destId="{C4F8B2C0-65DE-4591-B04F-939AEAF04585}" srcOrd="0" destOrd="0" parTransId="{105C5F28-C242-4380-8810-39D1858ACDE3}" sibTransId="{71D40A33-55D5-4B2A-9FBF-8476F15E21CA}"/>
    <dgm:cxn modelId="{E0B2FAB4-8FF4-49FE-9271-18B12E63515B}" srcId="{4DAEE678-A76F-48D3-8C93-967000CE290E}" destId="{3C499A15-AB2A-4F67-A79B-05C99563CD50}" srcOrd="2" destOrd="0" parTransId="{8E128E72-F0DF-4679-863A-C1D4E331FDDC}" sibTransId="{3BC0610B-6602-4B66-9A1A-23FB9EA83E0C}"/>
    <dgm:cxn modelId="{401970BB-FE41-4515-AA2F-627C540A38AC}" type="presOf" srcId="{6FD22B92-0A70-4E23-9116-AB9144CFAAA9}" destId="{25EF7718-4FD6-41AD-865E-FA2A3179DEA0}" srcOrd="0" destOrd="0" presId="urn:microsoft.com/office/officeart/2005/8/layout/vList3"/>
    <dgm:cxn modelId="{347D5C5D-4460-4CF1-BF78-16891D1D6B79}" type="presParOf" srcId="{7C6CAA08-7CA1-4AE8-AD6C-DBDCEDAD9093}" destId="{83F4072D-2DE2-4E62-A519-8EC63DE427D7}" srcOrd="0" destOrd="0" presId="urn:microsoft.com/office/officeart/2005/8/layout/vList3"/>
    <dgm:cxn modelId="{4557E299-5542-41C0-A78C-42E1595AEA87}" type="presParOf" srcId="{83F4072D-2DE2-4E62-A519-8EC63DE427D7}" destId="{978432E6-FAAD-4500-9154-86BB962635B6}" srcOrd="0" destOrd="0" presId="urn:microsoft.com/office/officeart/2005/8/layout/vList3"/>
    <dgm:cxn modelId="{0BB6D98B-84BF-4CFF-B75F-F869198D99BB}" type="presParOf" srcId="{83F4072D-2DE2-4E62-A519-8EC63DE427D7}" destId="{834FB905-D915-40BB-80BC-ED9A98CD3443}" srcOrd="1" destOrd="0" presId="urn:microsoft.com/office/officeart/2005/8/layout/vList3"/>
    <dgm:cxn modelId="{CB1EE454-E4E4-40ED-B91B-42B183307EE3}" type="presParOf" srcId="{7C6CAA08-7CA1-4AE8-AD6C-DBDCEDAD9093}" destId="{346921A7-7CBF-459F-A95E-7B67D7E9A244}" srcOrd="1" destOrd="0" presId="urn:microsoft.com/office/officeart/2005/8/layout/vList3"/>
    <dgm:cxn modelId="{0F909130-D08B-4BF6-B86C-7F7CA387173E}" type="presParOf" srcId="{7C6CAA08-7CA1-4AE8-AD6C-DBDCEDAD9093}" destId="{3EC0FE6A-C5FB-445A-8460-A795D8BB7F23}" srcOrd="2" destOrd="0" presId="urn:microsoft.com/office/officeart/2005/8/layout/vList3"/>
    <dgm:cxn modelId="{41CA39E2-50D6-4805-B4A9-B426747E0957}" type="presParOf" srcId="{3EC0FE6A-C5FB-445A-8460-A795D8BB7F23}" destId="{C2456122-B172-4B32-82DB-33565504048E}" srcOrd="0" destOrd="0" presId="urn:microsoft.com/office/officeart/2005/8/layout/vList3"/>
    <dgm:cxn modelId="{9B2B51D1-D78D-451E-9F0D-10688EF26AD1}" type="presParOf" srcId="{3EC0FE6A-C5FB-445A-8460-A795D8BB7F23}" destId="{25EF7718-4FD6-41AD-865E-FA2A3179DEA0}" srcOrd="1" destOrd="0" presId="urn:microsoft.com/office/officeart/2005/8/layout/vList3"/>
    <dgm:cxn modelId="{14C9C174-FD59-4F73-A51E-17919D4058FC}" type="presParOf" srcId="{7C6CAA08-7CA1-4AE8-AD6C-DBDCEDAD9093}" destId="{FF00DF4C-8C7A-46F1-A543-4C853A4D8EBB}" srcOrd="3" destOrd="0" presId="urn:microsoft.com/office/officeart/2005/8/layout/vList3"/>
    <dgm:cxn modelId="{EC39721A-1DE1-455C-B209-E81B885AD030}" type="presParOf" srcId="{7C6CAA08-7CA1-4AE8-AD6C-DBDCEDAD9093}" destId="{239F95B2-4CEC-4D12-BA04-E10513CB993B}" srcOrd="4" destOrd="0" presId="urn:microsoft.com/office/officeart/2005/8/layout/vList3"/>
    <dgm:cxn modelId="{8CA3682C-D5E7-4E57-A417-FA209A3F7D89}" type="presParOf" srcId="{239F95B2-4CEC-4D12-BA04-E10513CB993B}" destId="{2EA50FED-27F9-442F-8D87-62276403B5AD}" srcOrd="0" destOrd="0" presId="urn:microsoft.com/office/officeart/2005/8/layout/vList3"/>
    <dgm:cxn modelId="{EB1CE6F1-902E-450D-8AA4-1F39A64C75FD}" type="presParOf" srcId="{239F95B2-4CEC-4D12-BA04-E10513CB993B}" destId="{F2CC52D5-6667-4D63-B127-7C19DBB764CC}"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2</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069D767E-8D13-46A2-BC82-B838D1AF302C}" type="presOf" srcId="{B812E043-3A1B-4F2A-B065-EE2D81CA0875}" destId="{63E7FF30-E4B9-400F-81D5-45BE3541B7B5}"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60C852D4-9D78-4E0F-BF3F-012E924D8DA5}" type="presOf" srcId="{C79C808E-3A63-4651-95EC-49956CD81FBD}" destId="{8284C6E9-7B49-4A07-AF70-0398EF4CA523}" srcOrd="0" destOrd="0" presId="urn:microsoft.com/office/officeart/2005/8/layout/equation2"/>
    <dgm:cxn modelId="{0D863225-68B2-4AE6-AAC9-4D2C8C7560FB}" type="presParOf" srcId="{8284C6E9-7B49-4A07-AF70-0398EF4CA523}" destId="{46302D87-07AB-4D39-8606-EE5D68CF7435}" srcOrd="0" destOrd="0" presId="urn:microsoft.com/office/officeart/2005/8/layout/equation2"/>
    <dgm:cxn modelId="{58013C1F-8570-45A0-A935-3DFF65E7AC2F}"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3</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013E104B-F134-48D7-B9F5-A1AB55F4D9EF}" type="presOf" srcId="{B812E043-3A1B-4F2A-B065-EE2D81CA0875}" destId="{63E7FF30-E4B9-400F-81D5-45BE3541B7B5}"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222D98B0-4FFC-4E01-96BA-D483D0D7476D}" type="presOf" srcId="{C79C808E-3A63-4651-95EC-49956CD81FBD}" destId="{8284C6E9-7B49-4A07-AF70-0398EF4CA523}" srcOrd="0" destOrd="0" presId="urn:microsoft.com/office/officeart/2005/8/layout/equation2"/>
    <dgm:cxn modelId="{1A646001-E0B6-4CD2-80E1-3B040436C909}" type="presParOf" srcId="{8284C6E9-7B49-4A07-AF70-0398EF4CA523}" destId="{46302D87-07AB-4D39-8606-EE5D68CF7435}" srcOrd="0" destOrd="0" presId="urn:microsoft.com/office/officeart/2005/8/layout/equation2"/>
    <dgm:cxn modelId="{812874CC-D257-4FED-9929-23E787C40242}"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4</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0C901D00-7F38-41D6-A19C-672BF1EF4E03}" type="presOf" srcId="{C79C808E-3A63-4651-95EC-49956CD81FBD}" destId="{8284C6E9-7B49-4A07-AF70-0398EF4CA523}"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7021E0EB-1F56-4362-9BAC-C0D2B939E6A3}" type="presOf" srcId="{B812E043-3A1B-4F2A-B065-EE2D81CA0875}" destId="{63E7FF30-E4B9-400F-81D5-45BE3541B7B5}" srcOrd="0" destOrd="0" presId="urn:microsoft.com/office/officeart/2005/8/layout/equation2"/>
    <dgm:cxn modelId="{7B057667-3BD0-4899-8FAD-83278993893C}" type="presParOf" srcId="{8284C6E9-7B49-4A07-AF70-0398EF4CA523}" destId="{46302D87-07AB-4D39-8606-EE5D68CF7435}" srcOrd="0" destOrd="0" presId="urn:microsoft.com/office/officeart/2005/8/layout/equation2"/>
    <dgm:cxn modelId="{46ECD5B9-0594-4290-A405-C2FD3AE28532}"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5</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C1BC1B71-DC6A-41E8-9626-6489CFAAFE97}" type="presOf" srcId="{C79C808E-3A63-4651-95EC-49956CD81FBD}" destId="{8284C6E9-7B49-4A07-AF70-0398EF4CA523}"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466A4AAF-2797-4C99-B5CC-647BB0029E41}" type="presOf" srcId="{B812E043-3A1B-4F2A-B065-EE2D81CA0875}" destId="{63E7FF30-E4B9-400F-81D5-45BE3541B7B5}" srcOrd="0" destOrd="0" presId="urn:microsoft.com/office/officeart/2005/8/layout/equation2"/>
    <dgm:cxn modelId="{BF9648B6-0B80-4DD7-BF2E-2F75708EFEEF}" type="presParOf" srcId="{8284C6E9-7B49-4A07-AF70-0398EF4CA523}" destId="{46302D87-07AB-4D39-8606-EE5D68CF7435}" srcOrd="0" destOrd="0" presId="urn:microsoft.com/office/officeart/2005/8/layout/equation2"/>
    <dgm:cxn modelId="{013E829D-D8E7-430F-A66D-293E9FF563F8}"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6</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E8B4758E-E8CA-404B-B6C6-E50A3391515A}" srcId="{C79C808E-3A63-4651-95EC-49956CD81FBD}" destId="{B812E043-3A1B-4F2A-B065-EE2D81CA0875}" srcOrd="0" destOrd="0" parTransId="{B1075631-9E57-4C6A-8D3A-EAC36656255A}" sibTransId="{82152334-73C7-4E8F-B46A-2E1DEB8B2179}"/>
    <dgm:cxn modelId="{E5387E94-2EF2-42E2-A5B3-4AFA001BC05F}" type="presOf" srcId="{B812E043-3A1B-4F2A-B065-EE2D81CA0875}" destId="{63E7FF30-E4B9-400F-81D5-45BE3541B7B5}" srcOrd="0" destOrd="0" presId="urn:microsoft.com/office/officeart/2005/8/layout/equation2"/>
    <dgm:cxn modelId="{193D0FA3-BD65-48DE-9184-3C39933FFBE8}" type="presOf" srcId="{C79C808E-3A63-4651-95EC-49956CD81FBD}" destId="{8284C6E9-7B49-4A07-AF70-0398EF4CA523}" srcOrd="0" destOrd="0" presId="urn:microsoft.com/office/officeart/2005/8/layout/equation2"/>
    <dgm:cxn modelId="{925DA718-65A8-492A-B214-B361C17CC36C}" type="presParOf" srcId="{8284C6E9-7B49-4A07-AF70-0398EF4CA523}" destId="{46302D87-07AB-4D39-8606-EE5D68CF7435}" srcOrd="0" destOrd="0" presId="urn:microsoft.com/office/officeart/2005/8/layout/equation2"/>
    <dgm:cxn modelId="{A1259C36-81A1-405B-96F1-A0F4B27C406D}"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7</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3A180303-2A33-4D18-87EF-8E4DBDBE0918}" type="presOf" srcId="{C79C808E-3A63-4651-95EC-49956CD81FBD}" destId="{8284C6E9-7B49-4A07-AF70-0398EF4CA523}" srcOrd="0" destOrd="0" presId="urn:microsoft.com/office/officeart/2005/8/layout/equation2"/>
    <dgm:cxn modelId="{E8B4758E-E8CA-404B-B6C6-E50A3391515A}" srcId="{C79C808E-3A63-4651-95EC-49956CD81FBD}" destId="{B812E043-3A1B-4F2A-B065-EE2D81CA0875}" srcOrd="0" destOrd="0" parTransId="{B1075631-9E57-4C6A-8D3A-EAC36656255A}" sibTransId="{82152334-73C7-4E8F-B46A-2E1DEB8B2179}"/>
    <dgm:cxn modelId="{8CF445FB-F82A-476B-99BE-0C358C9042A9}" type="presOf" srcId="{B812E043-3A1B-4F2A-B065-EE2D81CA0875}" destId="{63E7FF30-E4B9-400F-81D5-45BE3541B7B5}" srcOrd="0" destOrd="0" presId="urn:microsoft.com/office/officeart/2005/8/layout/equation2"/>
    <dgm:cxn modelId="{806AEF4F-68A6-4A11-A7E6-C5A289806AE0}" type="presParOf" srcId="{8284C6E9-7B49-4A07-AF70-0398EF4CA523}" destId="{46302D87-07AB-4D39-8606-EE5D68CF7435}" srcOrd="0" destOrd="0" presId="urn:microsoft.com/office/officeart/2005/8/layout/equation2"/>
    <dgm:cxn modelId="{FA9D8708-47E5-4809-BA65-E7BECE78BACC}"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9C808E-3A63-4651-95EC-49956CD81FBD}" type="doc">
      <dgm:prSet loTypeId="urn:microsoft.com/office/officeart/2005/8/layout/equation2" loCatId="process" qsTypeId="urn:microsoft.com/office/officeart/2005/8/quickstyle/simple1" qsCatId="simple" csTypeId="urn:microsoft.com/office/officeart/2005/8/colors/accent1_2" csCatId="accent1" phldr="1"/>
      <dgm:spPr/>
    </dgm:pt>
    <dgm:pt modelId="{B812E043-3A1B-4F2A-B065-EE2D81CA0875}">
      <dgm:prSet phldrT="[Text]" custT="1"/>
      <dgm:spPr/>
      <dgm:t>
        <a:bodyPr/>
        <a:lstStyle/>
        <a:p>
          <a:r>
            <a:rPr lang="en-US" sz="6000" b="1" dirty="0">
              <a:latin typeface="Arial" panose="020B0604020202020204" pitchFamily="34" charset="0"/>
              <a:cs typeface="Arial" panose="020B0604020202020204" pitchFamily="34" charset="0"/>
            </a:rPr>
            <a:t>8</a:t>
          </a:r>
        </a:p>
      </dgm:t>
    </dgm:pt>
    <dgm:pt modelId="{B1075631-9E57-4C6A-8D3A-EAC36656255A}" type="parTrans" cxnId="{E8B4758E-E8CA-404B-B6C6-E50A3391515A}">
      <dgm:prSet/>
      <dgm:spPr/>
      <dgm:t>
        <a:bodyPr/>
        <a:lstStyle/>
        <a:p>
          <a:endParaRPr lang="en-US"/>
        </a:p>
      </dgm:t>
    </dgm:pt>
    <dgm:pt modelId="{82152334-73C7-4E8F-B46A-2E1DEB8B2179}" type="sibTrans" cxnId="{E8B4758E-E8CA-404B-B6C6-E50A3391515A}">
      <dgm:prSet/>
      <dgm:spPr/>
      <dgm:t>
        <a:bodyPr/>
        <a:lstStyle/>
        <a:p>
          <a:endParaRPr lang="en-US"/>
        </a:p>
      </dgm:t>
    </dgm:pt>
    <dgm:pt modelId="{8284C6E9-7B49-4A07-AF70-0398EF4CA523}" type="pres">
      <dgm:prSet presAssocID="{C79C808E-3A63-4651-95EC-49956CD81FBD}" presName="Name0" presStyleCnt="0">
        <dgm:presLayoutVars>
          <dgm:dir/>
          <dgm:resizeHandles val="exact"/>
        </dgm:presLayoutVars>
      </dgm:prSet>
      <dgm:spPr/>
    </dgm:pt>
    <dgm:pt modelId="{46302D87-07AB-4D39-8606-EE5D68CF7435}" type="pres">
      <dgm:prSet presAssocID="{C79C808E-3A63-4651-95EC-49956CD81FBD}" presName="vNodes" presStyleCnt="0"/>
      <dgm:spPr/>
    </dgm:pt>
    <dgm:pt modelId="{63E7FF30-E4B9-400F-81D5-45BE3541B7B5}" type="pres">
      <dgm:prSet presAssocID="{C79C808E-3A63-4651-95EC-49956CD81FBD}" presName="lastNode" presStyleLbl="node1" presStyleIdx="0" presStyleCnt="1" custLinFactX="105982" custLinFactNeighborX="200000" custLinFactNeighborY="-3582">
        <dgm:presLayoutVars>
          <dgm:bulletEnabled val="1"/>
        </dgm:presLayoutVars>
      </dgm:prSet>
      <dgm:spPr/>
    </dgm:pt>
  </dgm:ptLst>
  <dgm:cxnLst>
    <dgm:cxn modelId="{E8B4758E-E8CA-404B-B6C6-E50A3391515A}" srcId="{C79C808E-3A63-4651-95EC-49956CD81FBD}" destId="{B812E043-3A1B-4F2A-B065-EE2D81CA0875}" srcOrd="0" destOrd="0" parTransId="{B1075631-9E57-4C6A-8D3A-EAC36656255A}" sibTransId="{82152334-73C7-4E8F-B46A-2E1DEB8B2179}"/>
    <dgm:cxn modelId="{F72947CD-A528-4A16-BC08-FCA8903BEF6C}" type="presOf" srcId="{B812E043-3A1B-4F2A-B065-EE2D81CA0875}" destId="{63E7FF30-E4B9-400F-81D5-45BE3541B7B5}" srcOrd="0" destOrd="0" presId="urn:microsoft.com/office/officeart/2005/8/layout/equation2"/>
    <dgm:cxn modelId="{F9C506F3-25B1-4343-8DF9-A56849FB9CD7}" type="presOf" srcId="{C79C808E-3A63-4651-95EC-49956CD81FBD}" destId="{8284C6E9-7B49-4A07-AF70-0398EF4CA523}" srcOrd="0" destOrd="0" presId="urn:microsoft.com/office/officeart/2005/8/layout/equation2"/>
    <dgm:cxn modelId="{7C54E4CD-6167-46EB-BEFF-6957AF370FE4}" type="presParOf" srcId="{8284C6E9-7B49-4A07-AF70-0398EF4CA523}" destId="{46302D87-07AB-4D39-8606-EE5D68CF7435}" srcOrd="0" destOrd="0" presId="urn:microsoft.com/office/officeart/2005/8/layout/equation2"/>
    <dgm:cxn modelId="{78946E3C-8580-4E70-9077-EC0BC3DFA398}" type="presParOf" srcId="{8284C6E9-7B49-4A07-AF70-0398EF4CA523}" destId="{63E7FF30-E4B9-400F-81D5-45BE3541B7B5}"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1</a:t>
          </a:r>
        </a:p>
      </dsp:txBody>
      <dsp:txXfrm>
        <a:off x="1161676" y="268903"/>
        <a:ext cx="1298376" cy="1298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FB905-D915-40BB-80BC-ED9A98CD3443}">
      <dsp:nvSpPr>
        <dsp:cNvPr id="0" name=""/>
        <dsp:cNvSpPr/>
      </dsp:nvSpPr>
      <dsp:spPr>
        <a:xfrm rot="10800000">
          <a:off x="1274891" y="553"/>
          <a:ext cx="3942932" cy="1126986"/>
        </a:xfrm>
        <a:prstGeom prst="roundRect">
          <a:avLst/>
        </a:prstGeom>
        <a:solidFill>
          <a:srgbClr val="73A5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970" tIns="144780" rIns="270256"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Lead-in</a:t>
          </a:r>
        </a:p>
      </dsp:txBody>
      <dsp:txXfrm rot="10800000">
        <a:off x="1329906" y="55568"/>
        <a:ext cx="3832902" cy="1016956"/>
      </dsp:txXfrm>
    </dsp:sp>
    <dsp:sp modelId="{978432E6-FAAD-4500-9154-86BB962635B6}">
      <dsp:nvSpPr>
        <dsp:cNvPr id="0" name=""/>
        <dsp:cNvSpPr/>
      </dsp:nvSpPr>
      <dsp:spPr>
        <a:xfrm>
          <a:off x="711398" y="553"/>
          <a:ext cx="1126986" cy="112698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EF7718-4FD6-41AD-865E-FA2A3179DEA0}">
      <dsp:nvSpPr>
        <dsp:cNvPr id="0" name=""/>
        <dsp:cNvSpPr/>
      </dsp:nvSpPr>
      <dsp:spPr>
        <a:xfrm rot="10800000">
          <a:off x="1274891" y="1463953"/>
          <a:ext cx="3942932" cy="1126986"/>
        </a:xfrm>
        <a:prstGeom prst="roundRect">
          <a:avLst/>
        </a:prstGeom>
        <a:solidFill>
          <a:srgbClr val="73A5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970" tIns="144780" rIns="270256"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 Student Action</a:t>
          </a:r>
        </a:p>
      </dsp:txBody>
      <dsp:txXfrm rot="10800000">
        <a:off x="1329906" y="1518968"/>
        <a:ext cx="3832902" cy="1016956"/>
      </dsp:txXfrm>
    </dsp:sp>
    <dsp:sp modelId="{C2456122-B172-4B32-82DB-33565504048E}">
      <dsp:nvSpPr>
        <dsp:cNvPr id="0" name=""/>
        <dsp:cNvSpPr/>
      </dsp:nvSpPr>
      <dsp:spPr>
        <a:xfrm>
          <a:off x="711398" y="1463953"/>
          <a:ext cx="1126986" cy="1126986"/>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CC52D5-6667-4D63-B127-7C19DBB764CC}">
      <dsp:nvSpPr>
        <dsp:cNvPr id="0" name=""/>
        <dsp:cNvSpPr/>
      </dsp:nvSpPr>
      <dsp:spPr>
        <a:xfrm rot="10800000">
          <a:off x="1274891" y="2927354"/>
          <a:ext cx="3942932" cy="1126986"/>
        </a:xfrm>
        <a:prstGeom prst="roundRect">
          <a:avLst/>
        </a:prstGeom>
        <a:solidFill>
          <a:srgbClr val="73A5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970" tIns="144780" rIns="270256"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Reflection</a:t>
          </a:r>
        </a:p>
      </dsp:txBody>
      <dsp:txXfrm rot="10800000">
        <a:off x="1329906" y="2982369"/>
        <a:ext cx="3832902" cy="1016956"/>
      </dsp:txXfrm>
    </dsp:sp>
    <dsp:sp modelId="{2EA50FED-27F9-442F-8D87-62276403B5AD}">
      <dsp:nvSpPr>
        <dsp:cNvPr id="0" name=""/>
        <dsp:cNvSpPr/>
      </dsp:nvSpPr>
      <dsp:spPr>
        <a:xfrm>
          <a:off x="711398" y="2927354"/>
          <a:ext cx="1126986" cy="1126986"/>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2</a:t>
          </a:r>
        </a:p>
      </dsp:txBody>
      <dsp:txXfrm>
        <a:off x="1161676" y="268903"/>
        <a:ext cx="1298376" cy="12983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3</a:t>
          </a:r>
        </a:p>
      </dsp:txBody>
      <dsp:txXfrm>
        <a:off x="1161676" y="268903"/>
        <a:ext cx="1298376" cy="12983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4</a:t>
          </a:r>
        </a:p>
      </dsp:txBody>
      <dsp:txXfrm>
        <a:off x="1161676" y="268903"/>
        <a:ext cx="1298376" cy="12983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5</a:t>
          </a:r>
        </a:p>
      </dsp:txBody>
      <dsp:txXfrm>
        <a:off x="1161676" y="268903"/>
        <a:ext cx="1298376" cy="12983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6</a:t>
          </a:r>
        </a:p>
      </dsp:txBody>
      <dsp:txXfrm>
        <a:off x="1161676" y="268903"/>
        <a:ext cx="1298376" cy="12983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7</a:t>
          </a:r>
        </a:p>
      </dsp:txBody>
      <dsp:txXfrm>
        <a:off x="1161676" y="268903"/>
        <a:ext cx="1298376" cy="12983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7FF30-E4B9-400F-81D5-45BE3541B7B5}">
      <dsp:nvSpPr>
        <dsp:cNvPr id="0" name=""/>
        <dsp:cNvSpPr/>
      </dsp:nvSpPr>
      <dsp:spPr>
        <a:xfrm>
          <a:off x="892773" y="0"/>
          <a:ext cx="1836182" cy="18361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latin typeface="Arial" panose="020B0604020202020204" pitchFamily="34" charset="0"/>
              <a:cs typeface="Arial" panose="020B0604020202020204" pitchFamily="34" charset="0"/>
            </a:rPr>
            <a:t>8</a:t>
          </a:r>
        </a:p>
      </dsp:txBody>
      <dsp:txXfrm>
        <a:off x="1161676" y="268903"/>
        <a:ext cx="1298376" cy="129837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DE250-5CA6-4D5B-A003-28D63F44089C}" type="datetimeFigureOut">
              <a:rPr lang="en-US" smtClean="0"/>
              <a:t>5/8/2018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E366C7-1CE9-4F42-AE88-C4781F677C91}" type="slidenum">
              <a:rPr lang="en-US" smtClean="0"/>
              <a:t>‹#›</a:t>
            </a:fld>
            <a:endParaRPr lang="en-US" dirty="0"/>
          </a:p>
        </p:txBody>
      </p:sp>
    </p:spTree>
    <p:extLst>
      <p:ext uri="{BB962C8B-B14F-4D97-AF65-F5344CB8AC3E}">
        <p14:creationId xmlns:p14="http://schemas.microsoft.com/office/powerpoint/2010/main" val="91219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nacada.ksu.edu/Resources/Clearinghouse/View-Articles/Integrating-career-and-academic-advising.aspx"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trengthsquest.com/home.aspx#utm_source=www&amp;utm_medium=copy&amp;utm_campaign=20170615-opin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education.ohio.gov/Topics/New-Skills-for-Youth/SuccessBound/OhioMeansJobs-Readiness-Seal"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education.ohio.gov/Topics/New-Skills-for-Youth/SuccessBound/OhioMeansJobs-Readiness-Seal"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https://www.youtube.com/watch?v=qW_LLj9mcbg</a:t>
            </a:r>
          </a:p>
        </p:txBody>
      </p:sp>
      <p:sp>
        <p:nvSpPr>
          <p:cNvPr id="4" name="Slide Number Placeholder 3"/>
          <p:cNvSpPr>
            <a:spLocks noGrp="1"/>
          </p:cNvSpPr>
          <p:nvPr>
            <p:ph type="sldNum" sz="quarter" idx="10"/>
          </p:nvPr>
        </p:nvSpPr>
        <p:spPr/>
        <p:txBody>
          <a:bodyPr/>
          <a:lstStyle/>
          <a:p>
            <a:fld id="{62E366C7-1CE9-4F42-AE88-C4781F677C91}" type="slidenum">
              <a:rPr lang="en-US" smtClean="0"/>
              <a:t>2</a:t>
            </a:fld>
            <a:endParaRPr lang="en-US" dirty="0"/>
          </a:p>
        </p:txBody>
      </p:sp>
    </p:spTree>
    <p:extLst>
      <p:ext uri="{BB962C8B-B14F-4D97-AF65-F5344CB8AC3E}">
        <p14:creationId xmlns:p14="http://schemas.microsoft.com/office/powerpoint/2010/main" val="324335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put, career</a:t>
            </a:r>
            <a:r>
              <a:rPr lang="en-US" baseline="0" dirty="0"/>
              <a:t> advising is the sum of the activities completed through counselors, teachers, and administrators that help align a student’s goals, experience, interests, values, skills and education to his or her desired career.</a:t>
            </a:r>
          </a:p>
          <a:p>
            <a:endParaRPr lang="en-US" baseline="0" dirty="0"/>
          </a:p>
          <a:p>
            <a:r>
              <a:rPr lang="en-US" baseline="0" dirty="0"/>
              <a:t>(OR)</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consider the why and how of integrating career advising in academic advising, it is important to clearly define career advising. Virginia Gordon (2006) describes it as a dynamic, interactive process that “helps students understand how their personal interests, abilities, and values might predict success in the academic and career fields they are considering and how to form their academic and career goals accordingly” (p.12). It is different from the more psychologically intense career counseling that seeks to assist students with the complex career-related personal concerns. (Gordon, 2006). - See more at: </a:t>
            </a:r>
            <a:r>
              <a:rPr lang="en-US" u="sng" dirty="0">
                <a:hlinkClick r:id="rId3"/>
              </a:rPr>
              <a:t>http://www.nacada.ksu.edu/Resources/Clearinghouse/View-Articles/Integrating-career-and-academic-advising.aspx#sthash.6k1asrdF.dpuf</a:t>
            </a:r>
            <a:r>
              <a:rPr lang="en-US" dirty="0"/>
              <a:t> </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a:t>
            </a:fld>
            <a:endParaRPr lang="en-US"/>
          </a:p>
        </p:txBody>
      </p:sp>
    </p:spTree>
    <p:extLst>
      <p:ext uri="{BB962C8B-B14F-4D97-AF65-F5344CB8AC3E}">
        <p14:creationId xmlns:p14="http://schemas.microsoft.com/office/powerpoint/2010/main" val="43469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62E366C7-1CE9-4F42-AE88-C4781F677C91}" type="slidenum">
              <a:rPr lang="en-US" smtClean="0"/>
              <a:t>4</a:t>
            </a:fld>
            <a:endParaRPr lang="en-US"/>
          </a:p>
        </p:txBody>
      </p:sp>
    </p:spTree>
    <p:extLst>
      <p:ext uri="{BB962C8B-B14F-4D97-AF65-F5344CB8AC3E}">
        <p14:creationId xmlns:p14="http://schemas.microsoft.com/office/powerpoint/2010/main" val="661166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kern="1200" dirty="0">
                <a:solidFill>
                  <a:schemeClr val="tx1"/>
                </a:solidFill>
                <a:effectLst/>
                <a:latin typeface="+mn-lt"/>
                <a:ea typeface="+mn-ea"/>
                <a:cs typeface="+mn-cs"/>
              </a:rPr>
              <a:t>The middle grades offer a unique opportunity for CTE to increase involvement, and research tells us this is a vital time to engage students. Gallup’s recent poll on student engagement shows a dramatic decrease between grades 6 through 12, but notice the big drops between grades 6, 7, and 8. So what increases student engagement? </a:t>
            </a:r>
          </a:p>
          <a:p>
            <a:r>
              <a:rPr lang="en-US" sz="3600" kern="1200" dirty="0">
                <a:solidFill>
                  <a:schemeClr val="tx1"/>
                </a:solidFill>
                <a:effectLst/>
                <a:latin typeface="+mn-lt"/>
                <a:ea typeface="+mn-ea"/>
                <a:cs typeface="+mn-cs"/>
              </a:rPr>
              <a:t>According to the Association for Middle Level Learners, involvement in hands-on activities, exploring what they are interested in, and a connection between what they are doing in school and the real world are the keys to getting students engaged. (http://www.amle.org/BrowsebyTopic/WhatsNew/WNDet/TabId/270/ArtMID/888/ArticleID/508/The-Apprenticeship-Approach.aspx)</a:t>
            </a:r>
          </a:p>
          <a:p>
            <a:r>
              <a:rPr lang="en-US" sz="3600" kern="1200" dirty="0">
                <a:solidFill>
                  <a:schemeClr val="tx1"/>
                </a:solidFill>
                <a:effectLst/>
                <a:latin typeface="+mn-lt"/>
                <a:ea typeface="+mn-ea"/>
                <a:cs typeface="+mn-cs"/>
              </a:rPr>
              <a:t>This is what CTE does best! In this session, we’ll share several strategies and resources that position CTE as the leaders in career connections for all your associate schools. </a:t>
            </a:r>
          </a:p>
          <a:p>
            <a:endParaRPr lang="en-US" sz="3600" dirty="0"/>
          </a:p>
          <a:p>
            <a:r>
              <a:rPr lang="en-US" sz="3600" dirty="0"/>
              <a:t>The sooner students begin to learn more about themselves and what they do best, the more prepared they will be to </a:t>
            </a:r>
            <a:r>
              <a:rPr lang="en-US" sz="3600" dirty="0">
                <a:hlinkClick r:id="rId3"/>
              </a:rPr>
              <a:t>use their strengths</a:t>
            </a:r>
            <a:r>
              <a:rPr lang="en-US" sz="3600" dirty="0"/>
              <a:t> to benefit their future workplaces and communities. </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Students explore their career interests through embedded activities. Career exploration strategies are opportunities for students to discover work environments and understand the various aspects of the workplace. Strategies include tools and instruments that help students understand and appreciate their strengths and interests. Students start plans for their future with career information and postsecondary education data. Plans include course selection and planning as well as career aspirations and goals.</a:t>
            </a:r>
          </a:p>
          <a:p>
            <a:endParaRPr lang="en-US" dirty="0"/>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5</a:t>
            </a:fld>
            <a:endParaRPr lang="en-US"/>
          </a:p>
        </p:txBody>
      </p:sp>
    </p:spTree>
    <p:extLst>
      <p:ext uri="{BB962C8B-B14F-4D97-AF65-F5344CB8AC3E}">
        <p14:creationId xmlns:p14="http://schemas.microsoft.com/office/powerpoint/2010/main" val="921404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policy consists of eight components with noticeable commonalities among three topics – pathways, individualized planning, and student learning.</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6</a:t>
            </a:fld>
            <a:endParaRPr lang="en-US"/>
          </a:p>
        </p:txBody>
      </p:sp>
    </p:spTree>
    <p:extLst>
      <p:ext uri="{BB962C8B-B14F-4D97-AF65-F5344CB8AC3E}">
        <p14:creationId xmlns:p14="http://schemas.microsoft.com/office/powerpoint/2010/main" val="3589936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first component of the policy on career advising is providing grade-level strategies that link student coursework to career fields.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Schools may use the career connections learning strategies provided by the department in the model curricula … or develop their own strategies that help students see and understand the relevance of their learning to future career options. </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7</a:t>
            </a:fld>
            <a:endParaRPr lang="en-US"/>
          </a:p>
        </p:txBody>
      </p:sp>
    </p:spTree>
    <p:extLst>
      <p:ext uri="{BB962C8B-B14F-4D97-AF65-F5344CB8AC3E}">
        <p14:creationId xmlns:p14="http://schemas.microsoft.com/office/powerpoint/2010/main" val="6337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8</a:t>
            </a:fld>
            <a:endParaRPr lang="en-US"/>
          </a:p>
        </p:txBody>
      </p:sp>
    </p:spTree>
    <p:extLst>
      <p:ext uri="{BB962C8B-B14F-4D97-AF65-F5344CB8AC3E}">
        <p14:creationId xmlns:p14="http://schemas.microsoft.com/office/powerpoint/2010/main" val="1365391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the “additional resources” document to find various resources</a:t>
            </a:r>
            <a:r>
              <a:rPr lang="en-US" baseline="0" dirty="0"/>
              <a:t> to support career connections learning strategies</a:t>
            </a:r>
            <a:endParaRPr lang="en-US" dirty="0"/>
          </a:p>
        </p:txBody>
      </p:sp>
      <p:sp>
        <p:nvSpPr>
          <p:cNvPr id="4" name="Slide Number Placeholder 3"/>
          <p:cNvSpPr>
            <a:spLocks noGrp="1"/>
          </p:cNvSpPr>
          <p:nvPr>
            <p:ph type="sldNum" sz="quarter" idx="10"/>
          </p:nvPr>
        </p:nvSpPr>
        <p:spPr/>
        <p:txBody>
          <a:bodyPr/>
          <a:lstStyle/>
          <a:p>
            <a:fld id="{038C54DE-FEB7-41C0-B14B-E5D918D47597}" type="slidenum">
              <a:rPr lang="en-US" smtClean="0"/>
              <a:t>9</a:t>
            </a:fld>
            <a:endParaRPr lang="en-US"/>
          </a:p>
        </p:txBody>
      </p:sp>
    </p:spTree>
    <p:extLst>
      <p:ext uri="{BB962C8B-B14F-4D97-AF65-F5344CB8AC3E}">
        <p14:creationId xmlns:p14="http://schemas.microsoft.com/office/powerpoint/2010/main" val="2027636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model curriculum available and reference audience to the ODE site for specific curriculum by grade level</a:t>
            </a:r>
            <a:r>
              <a:rPr lang="en-US" baseline="0" dirty="0"/>
              <a:t> and by subject.</a:t>
            </a:r>
          </a:p>
          <a:p>
            <a:endParaRPr lang="en-US" baseline="0" dirty="0"/>
          </a:p>
          <a:p>
            <a:r>
              <a:rPr lang="en-US" baseline="0" dirty="0"/>
              <a:t>ELA and Math standards are being aligned with each CTE career field standard to identify areas where the content can be taught in multiple subjects. A mapping tool will be provided through the work with the NSFY grant in the next year. </a:t>
            </a:r>
            <a:endParaRPr lang="en-US" dirty="0"/>
          </a:p>
        </p:txBody>
      </p:sp>
      <p:sp>
        <p:nvSpPr>
          <p:cNvPr id="4" name="Slide Number Placeholder 3"/>
          <p:cNvSpPr>
            <a:spLocks noGrp="1"/>
          </p:cNvSpPr>
          <p:nvPr>
            <p:ph type="sldNum" sz="quarter" idx="10"/>
          </p:nvPr>
        </p:nvSpPr>
        <p:spPr/>
        <p:txBody>
          <a:bodyPr/>
          <a:lstStyle/>
          <a:p>
            <a:fld id="{038C54DE-FEB7-41C0-B14B-E5D918D47597}" type="slidenum">
              <a:rPr lang="en-US" smtClean="0"/>
              <a:t>10</a:t>
            </a:fld>
            <a:endParaRPr lang="en-US"/>
          </a:p>
        </p:txBody>
      </p:sp>
    </p:spTree>
    <p:extLst>
      <p:ext uri="{BB962C8B-B14F-4D97-AF65-F5344CB8AC3E}">
        <p14:creationId xmlns:p14="http://schemas.microsoft.com/office/powerpoint/2010/main" val="222974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way for teachers to modify</a:t>
            </a:r>
            <a:r>
              <a:rPr lang="en-US" b="0" baseline="0" dirty="0"/>
              <a:t> standards to implement learning strategies</a:t>
            </a:r>
          </a:p>
          <a:p>
            <a:endParaRPr lang="en-US" b="0" baseline="0" dirty="0"/>
          </a:p>
          <a:p>
            <a:pPr marL="0" indent="0">
              <a:buNone/>
            </a:pPr>
            <a:r>
              <a:rPr lang="en-US" sz="1400" dirty="0">
                <a:solidFill>
                  <a:srgbClr val="00B0F0"/>
                </a:solidFill>
                <a:latin typeface="Cooper Black" panose="0208090404030B020404" pitchFamily="18" charset="0"/>
              </a:rPr>
              <a:t>How does this fit in to what I’m already teaching? Consider one of these approaches when planning your next unit.</a:t>
            </a:r>
            <a:endParaRPr lang="en-US" sz="1200" dirty="0">
              <a:solidFill>
                <a:srgbClr val="00B0F0"/>
              </a:solidFill>
              <a:latin typeface="Cooper Black" panose="0208090404030B020404" pitchFamily="18" charset="0"/>
            </a:endParaRPr>
          </a:p>
          <a:p>
            <a:pPr marL="0" indent="0" algn="ctr">
              <a:buNone/>
            </a:pPr>
            <a:endParaRPr lang="en-US" sz="1050" dirty="0">
              <a:solidFill>
                <a:srgbClr val="00B0F0"/>
              </a:solidFill>
            </a:endParaRPr>
          </a:p>
          <a:p>
            <a:pPr marL="0" indent="0">
              <a:buNone/>
            </a:pPr>
            <a:r>
              <a:rPr lang="en-US" sz="1400" b="1" dirty="0">
                <a:solidFill>
                  <a:srgbClr val="C00000"/>
                </a:solidFill>
              </a:rPr>
              <a:t>LEAD-IN: </a:t>
            </a:r>
            <a:r>
              <a:rPr lang="en-US" sz="1200" dirty="0"/>
              <a:t>Introductory activity that establishes career connections </a:t>
            </a:r>
            <a:r>
              <a:rPr lang="en-US" sz="1200" i="1" dirty="0"/>
              <a:t>(e.g., simulation or real-work problem based upon the academic knowledge or skill) </a:t>
            </a:r>
          </a:p>
          <a:p>
            <a:pPr marL="0" indent="0">
              <a:buNone/>
            </a:pPr>
            <a:endParaRPr lang="en-US" sz="1400" dirty="0">
              <a:solidFill>
                <a:srgbClr val="FF0000"/>
              </a:solidFill>
            </a:endParaRPr>
          </a:p>
          <a:p>
            <a:pPr marL="0" indent="0">
              <a:buNone/>
            </a:pPr>
            <a:r>
              <a:rPr lang="en-US" sz="1400" b="1" dirty="0">
                <a:solidFill>
                  <a:srgbClr val="FF0000"/>
                </a:solidFill>
              </a:rPr>
              <a:t>STUDENT ACTION: </a:t>
            </a:r>
            <a:r>
              <a:rPr lang="en-US" sz="1200" dirty="0"/>
              <a:t>A project or assignment where students apply Career Connections (</a:t>
            </a:r>
            <a:r>
              <a:rPr lang="en-US" sz="1200" i="1" dirty="0"/>
              <a:t>e.g., identifying a real-work problem, then researching and developing a solution using academic knowledge and skills) </a:t>
            </a:r>
          </a:p>
          <a:p>
            <a:pPr marL="0" indent="0">
              <a:buNone/>
            </a:pPr>
            <a:endParaRPr lang="en-US" sz="1400" dirty="0">
              <a:solidFill>
                <a:srgbClr val="FF0000"/>
              </a:solidFill>
            </a:endParaRPr>
          </a:p>
          <a:p>
            <a:pPr marL="0" indent="0">
              <a:buNone/>
            </a:pPr>
            <a:r>
              <a:rPr lang="en-US" sz="1400" b="1" dirty="0"/>
              <a:t>REFLECTION: </a:t>
            </a:r>
            <a:r>
              <a:rPr lang="en-US" sz="1200" dirty="0"/>
              <a:t>A follow-up activity or discussion that emphasizes Career Connections </a:t>
            </a:r>
            <a:r>
              <a:rPr lang="en-US" sz="1200" i="1" dirty="0"/>
              <a:t>(e.g., group or individual response analyzing application of academic knowledge and skills to real-work scenarios)</a:t>
            </a:r>
            <a:endParaRPr lang="en-US" sz="1400" i="1" dirty="0"/>
          </a:p>
          <a:p>
            <a:endParaRPr lang="en-US" b="0" baseline="0" dirty="0"/>
          </a:p>
          <a:p>
            <a:endParaRPr lang="en-US" b="0" baseline="0" dirty="0"/>
          </a:p>
          <a:p>
            <a:r>
              <a:rPr lang="en-US" b="1" baseline="0" dirty="0"/>
              <a:t>“A Career Connections Guide for Teachers” Handout from department website: </a:t>
            </a:r>
            <a:r>
              <a:rPr lang="en-US" b="0" baseline="0" dirty="0"/>
              <a:t>http://education.ohio.gov/getattachment/Topics/Career-Tech/Career-Connections/Resources-for-Teachers/Career-Connections-Guide-Teacher_4-2014.pdf.aspx</a:t>
            </a:r>
          </a:p>
        </p:txBody>
      </p:sp>
      <p:sp>
        <p:nvSpPr>
          <p:cNvPr id="4" name="Slide Number Placeholder 3"/>
          <p:cNvSpPr>
            <a:spLocks noGrp="1"/>
          </p:cNvSpPr>
          <p:nvPr>
            <p:ph type="sldNum" sz="quarter" idx="10"/>
          </p:nvPr>
        </p:nvSpPr>
        <p:spPr/>
        <p:txBody>
          <a:bodyPr/>
          <a:lstStyle/>
          <a:p>
            <a:fld id="{038C54DE-FEB7-41C0-B14B-E5D918D47597}" type="slidenum">
              <a:rPr lang="en-US" smtClean="0"/>
              <a:t>11</a:t>
            </a:fld>
            <a:endParaRPr lang="en-US"/>
          </a:p>
        </p:txBody>
      </p:sp>
    </p:spTree>
    <p:extLst>
      <p:ext uri="{BB962C8B-B14F-4D97-AF65-F5344CB8AC3E}">
        <p14:creationId xmlns:p14="http://schemas.microsoft.com/office/powerpoint/2010/main" val="3992962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second component of the policy on career advising is providing career advising to students in grades 6 through 12.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Schools will determine the frequency of student interaction and the type of career advising activities provided based upon student need.</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12</a:t>
            </a:fld>
            <a:endParaRPr lang="en-US"/>
          </a:p>
        </p:txBody>
      </p:sp>
    </p:spTree>
    <p:extLst>
      <p:ext uri="{BB962C8B-B14F-4D97-AF65-F5344CB8AC3E}">
        <p14:creationId xmlns:p14="http://schemas.microsoft.com/office/powerpoint/2010/main" val="15889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13</a:t>
            </a:fld>
            <a:endParaRPr lang="en-US"/>
          </a:p>
        </p:txBody>
      </p:sp>
    </p:spTree>
    <p:extLst>
      <p:ext uri="{BB962C8B-B14F-4D97-AF65-F5344CB8AC3E}">
        <p14:creationId xmlns:p14="http://schemas.microsoft.com/office/powerpoint/2010/main" val="3193037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14</a:t>
            </a:fld>
            <a:endParaRPr lang="en-US"/>
          </a:p>
        </p:txBody>
      </p:sp>
    </p:spTree>
    <p:extLst>
      <p:ext uri="{BB962C8B-B14F-4D97-AF65-F5344CB8AC3E}">
        <p14:creationId xmlns:p14="http://schemas.microsoft.com/office/powerpoint/2010/main" val="1169133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15</a:t>
            </a:fld>
            <a:endParaRPr lang="en-US"/>
          </a:p>
        </p:txBody>
      </p:sp>
    </p:spTree>
    <p:extLst>
      <p:ext uri="{BB962C8B-B14F-4D97-AF65-F5344CB8AC3E}">
        <p14:creationId xmlns:p14="http://schemas.microsoft.com/office/powerpoint/2010/main" val="984433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third component of the policy on career advising is providing additional interventions and career advising to students who are identified as at-risk of dropping out of school.</a:t>
            </a:r>
            <a:br>
              <a:rPr lang="en-US" sz="1200" kern="1200" dirty="0">
                <a:solidFill>
                  <a:schemeClr val="tx1"/>
                </a:solidFill>
                <a:effectLst/>
                <a:latin typeface="+mn-lt"/>
                <a:ea typeface="+mn-ea"/>
                <a:cs typeface="+mn-cs"/>
              </a:rPr>
            </a:b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16</a:t>
            </a:fld>
            <a:endParaRPr lang="en-US"/>
          </a:p>
        </p:txBody>
      </p:sp>
    </p:spTree>
    <p:extLst>
      <p:ext uri="{BB962C8B-B14F-4D97-AF65-F5344CB8AC3E}">
        <p14:creationId xmlns:p14="http://schemas.microsoft.com/office/powerpoint/2010/main" val="713332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districts will develop a student success plan with each student identified as at-risk of dropping out.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student success plan addresses the student’s academic and career pathway to a successful high school graduation and the role of career-technical education, competency-based education and experiential learning as appropriate.</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17</a:t>
            </a:fld>
            <a:endParaRPr lang="en-US"/>
          </a:p>
        </p:txBody>
      </p:sp>
    </p:spTree>
    <p:extLst>
      <p:ext uri="{BB962C8B-B14F-4D97-AF65-F5344CB8AC3E}">
        <p14:creationId xmlns:p14="http://schemas.microsoft.com/office/powerpoint/2010/main" val="4248393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department has provided a model student success plan with suggested activities for each grade level. Schools may customize the activities based upon student readiness, need and aspiration.</a:t>
            </a:r>
          </a:p>
          <a:p>
            <a:pPr lvl="0"/>
            <a:endParaRPr lang="en-US" sz="10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Before starting the plan, district staff must invite the student’s parent, guardian or custodian to assist in developing the plan.</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that adult does not participate, the district will provide them with a copy of the plan and a listing of the pathways to graduation available to the student. That notice should also include a statement of the importance of a high school diploma.</a:t>
            </a:r>
          </a:p>
          <a:p>
            <a:pPr lvl="0"/>
            <a:endParaRPr lang="en-US" sz="10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Note that research shows requiring a parent signature on the plan is more likely to engage them and increase the effectiveness of the process.</a:t>
            </a:r>
            <a:br>
              <a:rPr lang="en-US" sz="1050" kern="1200" dirty="0">
                <a:solidFill>
                  <a:schemeClr val="tx1"/>
                </a:solidFill>
                <a:effectLst/>
                <a:latin typeface="+mn-lt"/>
                <a:ea typeface="+mn-ea"/>
                <a:cs typeface="+mn-cs"/>
              </a:rPr>
            </a:br>
            <a:endParaRPr lang="en-US" sz="105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18</a:t>
            </a:fld>
            <a:endParaRPr lang="en-US"/>
          </a:p>
        </p:txBody>
      </p:sp>
    </p:spTree>
    <p:extLst>
      <p:ext uri="{BB962C8B-B14F-4D97-AF65-F5344CB8AC3E}">
        <p14:creationId xmlns:p14="http://schemas.microsoft.com/office/powerpoint/2010/main" val="2801459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fourth component of the policy on career advising is providing training for staff on how to advise students on pathways and training on advising students using online tools, such as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19</a:t>
            </a:fld>
            <a:endParaRPr lang="en-US"/>
          </a:p>
        </p:txBody>
      </p:sp>
    </p:spTree>
    <p:extLst>
      <p:ext uri="{BB962C8B-B14F-4D97-AF65-F5344CB8AC3E}">
        <p14:creationId xmlns:p14="http://schemas.microsoft.com/office/powerpoint/2010/main" val="195725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20</a:t>
            </a:fld>
            <a:endParaRPr lang="en-US"/>
          </a:p>
        </p:txBody>
      </p:sp>
    </p:spTree>
    <p:extLst>
      <p:ext uri="{BB962C8B-B14F-4D97-AF65-F5344CB8AC3E}">
        <p14:creationId xmlns:p14="http://schemas.microsoft.com/office/powerpoint/2010/main" val="3833705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Options highlighted in the pathway may include opportunities for students to earn credentials and college credit.</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21</a:t>
            </a:fld>
            <a:endParaRPr lang="en-US"/>
          </a:p>
        </p:txBody>
      </p:sp>
    </p:spTree>
    <p:extLst>
      <p:ext uri="{BB962C8B-B14F-4D97-AF65-F5344CB8AC3E}">
        <p14:creationId xmlns:p14="http://schemas.microsoft.com/office/powerpoint/2010/main" val="936692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Districts may use the pathways provided by the department to offer students examples of the pathways available to earn a high school diploma. </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22</a:t>
            </a:fld>
            <a:endParaRPr lang="en-US"/>
          </a:p>
        </p:txBody>
      </p:sp>
    </p:spTree>
    <p:extLst>
      <p:ext uri="{BB962C8B-B14F-4D97-AF65-F5344CB8AC3E}">
        <p14:creationId xmlns:p14="http://schemas.microsoft.com/office/powerpoint/2010/main" val="2692189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Documentation may be satisfied through the OhioMeansJobs K-12 Backpack, as students complete and save activities to their individual account. And reporting tools </a:t>
            </a:r>
            <a:r>
              <a:rPr lang="en-US" sz="1200" kern="1200" dirty="0">
                <a:solidFill>
                  <a:schemeClr val="tx1"/>
                </a:solidFill>
                <a:effectLst/>
                <a:latin typeface="+mn-lt"/>
                <a:ea typeface="+mn-ea"/>
                <a:cs typeface="+mn-cs"/>
                <a:sym typeface="Wingdings" panose="05000000000000000000"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23</a:t>
            </a:fld>
            <a:endParaRPr lang="en-US"/>
          </a:p>
        </p:txBody>
      </p:sp>
    </p:spTree>
    <p:extLst>
      <p:ext uri="{BB962C8B-B14F-4D97-AF65-F5344CB8AC3E}">
        <p14:creationId xmlns:p14="http://schemas.microsoft.com/office/powerpoint/2010/main" val="2597272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24</a:t>
            </a:fld>
            <a:endParaRPr lang="en-US"/>
          </a:p>
        </p:txBody>
      </p:sp>
    </p:spTree>
    <p:extLst>
      <p:ext uri="{BB962C8B-B14F-4D97-AF65-F5344CB8AC3E}">
        <p14:creationId xmlns:p14="http://schemas.microsoft.com/office/powerpoint/2010/main" val="669042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fifth component of the policy on career advising is providing multiple pathways through high school that students may choose to earn a high school diploma.</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25</a:t>
            </a:fld>
            <a:endParaRPr lang="en-US"/>
          </a:p>
        </p:txBody>
      </p:sp>
    </p:spTree>
    <p:extLst>
      <p:ext uri="{BB962C8B-B14F-4D97-AF65-F5344CB8AC3E}">
        <p14:creationId xmlns:p14="http://schemas.microsoft.com/office/powerpoint/2010/main" val="1437446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will begin learning about these options in the middle grades so they may use them to inform their goals and planning.</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26</a:t>
            </a:fld>
            <a:endParaRPr lang="en-US"/>
          </a:p>
        </p:txBody>
      </p:sp>
    </p:spTree>
    <p:extLst>
      <p:ext uri="{BB962C8B-B14F-4D97-AF65-F5344CB8AC3E}">
        <p14:creationId xmlns:p14="http://schemas.microsoft.com/office/powerpoint/2010/main" val="1847747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will begin learning about these options in the middle grades so they may use them to inform their goals and planning.</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27</a:t>
            </a:fld>
            <a:endParaRPr lang="en-US"/>
          </a:p>
        </p:txBody>
      </p:sp>
    </p:spTree>
    <p:extLst>
      <p:ext uri="{BB962C8B-B14F-4D97-AF65-F5344CB8AC3E}">
        <p14:creationId xmlns:p14="http://schemas.microsoft.com/office/powerpoint/2010/main" val="2280299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sixth component of the policy on career advising is providing information to students on courses that can award both traditional academic and career-technical credit.</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28</a:t>
            </a:fld>
            <a:endParaRPr lang="en-US"/>
          </a:p>
        </p:txBody>
      </p:sp>
    </p:spTree>
    <p:extLst>
      <p:ext uri="{BB962C8B-B14F-4D97-AF65-F5344CB8AC3E}">
        <p14:creationId xmlns:p14="http://schemas.microsoft.com/office/powerpoint/2010/main" val="1415453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E366C7-1CE9-4F42-AE88-C4781F677C9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1905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 supports that students who participate in integrated courses, (1) have more time in their schedule to earn college credit and industry credentials, (2) learn academic content in a relevant context and, (3) can participate in experiential learning.</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30</a:t>
            </a:fld>
            <a:endParaRPr lang="en-US"/>
          </a:p>
        </p:txBody>
      </p:sp>
    </p:spTree>
    <p:extLst>
      <p:ext uri="{BB962C8B-B14F-4D97-AF65-F5344CB8AC3E}">
        <p14:creationId xmlns:p14="http://schemas.microsoft.com/office/powerpoint/2010/main" val="3215157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seventh component of the policy on career advising is providing documentation on career advising for review by the student, student’s parent, guardian, or custodian, and schools the student may attend in the future.</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31</a:t>
            </a:fld>
            <a:endParaRPr lang="en-US"/>
          </a:p>
        </p:txBody>
      </p:sp>
    </p:spTree>
    <p:extLst>
      <p:ext uri="{BB962C8B-B14F-4D97-AF65-F5344CB8AC3E}">
        <p14:creationId xmlns:p14="http://schemas.microsoft.com/office/powerpoint/2010/main" val="2443972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Documentation may be satisfied through the OhioMeansJobs K-12 Backpack, as students complete and save activities to their individual account. And reporting tools </a:t>
            </a:r>
            <a:r>
              <a:rPr lang="en-US" sz="1200" kern="1200" dirty="0">
                <a:solidFill>
                  <a:schemeClr val="tx1"/>
                </a:solidFill>
                <a:effectLst/>
                <a:latin typeface="+mn-lt"/>
                <a:ea typeface="+mn-ea"/>
                <a:cs typeface="+mn-cs"/>
                <a:sym typeface="Wingdings" panose="05000000000000000000"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32</a:t>
            </a:fld>
            <a:endParaRPr lang="en-US"/>
          </a:p>
        </p:txBody>
      </p:sp>
    </p:spTree>
    <p:extLst>
      <p:ext uri="{BB962C8B-B14F-4D97-AF65-F5344CB8AC3E}">
        <p14:creationId xmlns:p14="http://schemas.microsoft.com/office/powerpoint/2010/main" val="1422123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eighth component of the policy on career advising is providing the supports necessary for students to have successful transitions from high school to their postsecondary destinations, including interventions and services for students in need of remediation in mathematics and English language arts.</a:t>
            </a:r>
            <a:endParaRPr lang="en-US" sz="1600" dirty="0"/>
          </a:p>
        </p:txBody>
      </p:sp>
      <p:sp>
        <p:nvSpPr>
          <p:cNvPr id="4" name="Slide Number Placeholder 3"/>
          <p:cNvSpPr>
            <a:spLocks noGrp="1"/>
          </p:cNvSpPr>
          <p:nvPr>
            <p:ph type="sldNum" sz="quarter" idx="10"/>
          </p:nvPr>
        </p:nvSpPr>
        <p:spPr/>
        <p:txBody>
          <a:bodyPr/>
          <a:lstStyle/>
          <a:p>
            <a:fld id="{A88EB8E9-7E05-4C60-A58D-798732DD5BFE}" type="slidenum">
              <a:rPr lang="en-US" smtClean="0"/>
              <a:t>33</a:t>
            </a:fld>
            <a:endParaRPr lang="en-US"/>
          </a:p>
        </p:txBody>
      </p:sp>
    </p:spTree>
    <p:extLst>
      <p:ext uri="{BB962C8B-B14F-4D97-AF65-F5344CB8AC3E}">
        <p14:creationId xmlns:p14="http://schemas.microsoft.com/office/powerpoint/2010/main" val="919659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eighth component of the policy on career advising is providing the supports necessary for students to have successful transitions from high school to their postsecondary destinations, including interventions and services for students in need of remediation in mathematics and English language arts.</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34</a:t>
            </a:fld>
            <a:endParaRPr lang="en-US"/>
          </a:p>
        </p:txBody>
      </p:sp>
    </p:spTree>
    <p:extLst>
      <p:ext uri="{BB962C8B-B14F-4D97-AF65-F5344CB8AC3E}">
        <p14:creationId xmlns:p14="http://schemas.microsoft.com/office/powerpoint/2010/main" val="25984312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35</a:t>
            </a:fld>
            <a:endParaRPr lang="en-US"/>
          </a:p>
        </p:txBody>
      </p:sp>
    </p:spTree>
    <p:extLst>
      <p:ext uri="{BB962C8B-B14F-4D97-AF65-F5344CB8AC3E}">
        <p14:creationId xmlns:p14="http://schemas.microsoft.com/office/powerpoint/2010/main" val="14791710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definition and competencies provide for development of strategies and tactics that will close the gap between higher education and the world of work. They lay the foundation for the work necessary to prepare college students for successful entry into the work force.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F8CB2"/>
                </a:solidFill>
                <a:latin typeface="Arial" panose="020B0604020202020204" pitchFamily="34" charset="0"/>
                <a:cs typeface="Arial" panose="020B0604020202020204" pitchFamily="34" charset="0"/>
              </a:rPr>
              <a:t>Source: www.naceweb.org/career-readiness/competencies/career-readiness-resources</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40</a:t>
            </a:fld>
            <a:endParaRPr lang="en-US" dirty="0"/>
          </a:p>
        </p:txBody>
      </p:sp>
    </p:spTree>
    <p:extLst>
      <p:ext uri="{BB962C8B-B14F-4D97-AF65-F5344CB8AC3E}">
        <p14:creationId xmlns:p14="http://schemas.microsoft.com/office/powerpoint/2010/main" val="15592165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41</a:t>
            </a:fld>
            <a:endParaRPr lang="en-US" dirty="0"/>
          </a:p>
        </p:txBody>
      </p:sp>
    </p:spTree>
    <p:extLst>
      <p:ext uri="{BB962C8B-B14F-4D97-AF65-F5344CB8AC3E}">
        <p14:creationId xmlns:p14="http://schemas.microsoft.com/office/powerpoint/2010/main" val="4164813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42</a:t>
            </a:fld>
            <a:endParaRPr lang="en-US" dirty="0"/>
          </a:p>
        </p:txBody>
      </p:sp>
    </p:spTree>
    <p:extLst>
      <p:ext uri="{BB962C8B-B14F-4D97-AF65-F5344CB8AC3E}">
        <p14:creationId xmlns:p14="http://schemas.microsoft.com/office/powerpoint/2010/main" val="735264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This slide shows the 15 professional skills students must demonstrate to earn the seal.</a:t>
            </a:r>
          </a:p>
          <a:p>
            <a:endParaRPr lang="en-US" b="0" i="0" dirty="0"/>
          </a:p>
          <a:p>
            <a:r>
              <a:rPr lang="en-US" b="0" i="0" dirty="0"/>
              <a:t>Here’s how we (ODE, OWT, ODHE) determined these 15 skills:</a:t>
            </a:r>
          </a:p>
          <a:p>
            <a:pPr marL="171450" indent="-171450">
              <a:buFont typeface="Arial" panose="020B0604020202020204" pitchFamily="34" charset="0"/>
              <a:buChar char="•"/>
            </a:pPr>
            <a:r>
              <a:rPr lang="en-US" b="0" i="0" dirty="0"/>
              <a:t>First, we reviewed research conducted by the National Association of Colleges and Employers (NACE) to identify a list of professional skills</a:t>
            </a:r>
          </a:p>
          <a:p>
            <a:pPr marL="171450" indent="-171450">
              <a:buFont typeface="Arial" panose="020B0604020202020204" pitchFamily="34" charset="0"/>
              <a:buChar char="•"/>
            </a:pPr>
            <a:r>
              <a:rPr lang="en-US" b="0" i="0" dirty="0"/>
              <a:t>We then surveyed Ohio businesses to identify the top 15 skills Ohio businesses consider essential for success at work</a:t>
            </a:r>
          </a:p>
        </p:txBody>
      </p:sp>
      <p:sp>
        <p:nvSpPr>
          <p:cNvPr id="4" name="Slide Number Placeholder 3"/>
          <p:cNvSpPr>
            <a:spLocks noGrp="1"/>
          </p:cNvSpPr>
          <p:nvPr>
            <p:ph type="sldNum" sz="quarter" idx="10"/>
          </p:nvPr>
        </p:nvSpPr>
        <p:spPr/>
        <p:txBody>
          <a:bodyPr/>
          <a:lstStyle/>
          <a:p>
            <a:fld id="{A88EB8E9-7E05-4C60-A58D-798732DD5BFE}" type="slidenum">
              <a:rPr lang="en-US" smtClean="0"/>
              <a:t>43</a:t>
            </a:fld>
            <a:endParaRPr lang="en-US" dirty="0"/>
          </a:p>
        </p:txBody>
      </p:sp>
    </p:spTree>
    <p:extLst>
      <p:ext uri="{BB962C8B-B14F-4D97-AF65-F5344CB8AC3E}">
        <p14:creationId xmlns:p14="http://schemas.microsoft.com/office/powerpoint/2010/main" val="37197437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This slide shows the 15 professional skills students must demonstrate to earn the seal.</a:t>
            </a:r>
          </a:p>
          <a:p>
            <a:endParaRPr lang="en-US" b="0" i="0" dirty="0"/>
          </a:p>
          <a:p>
            <a:r>
              <a:rPr lang="en-US" b="0" i="0" dirty="0"/>
              <a:t>Here’s how we (ODE, OWT, ODHE) determined these 15 skills:</a:t>
            </a:r>
          </a:p>
          <a:p>
            <a:pPr marL="171450" indent="-171450">
              <a:buFont typeface="Arial" panose="020B0604020202020204" pitchFamily="34" charset="0"/>
              <a:buChar char="•"/>
            </a:pPr>
            <a:r>
              <a:rPr lang="en-US" b="0" i="0" dirty="0"/>
              <a:t>First, we reviewed research conducted by the National Association of Colleges and Employers (NACE) to identify a list of professional skills</a:t>
            </a:r>
          </a:p>
          <a:p>
            <a:pPr marL="171450" indent="-171450">
              <a:buFont typeface="Arial" panose="020B0604020202020204" pitchFamily="34" charset="0"/>
              <a:buChar char="•"/>
            </a:pPr>
            <a:r>
              <a:rPr lang="en-US" b="0" i="0" dirty="0"/>
              <a:t>We then surveyed Ohio businesses to identify the top 15 skills Ohio businesses consider essential for success at work</a:t>
            </a:r>
          </a:p>
        </p:txBody>
      </p:sp>
      <p:sp>
        <p:nvSpPr>
          <p:cNvPr id="4" name="Slide Number Placeholder 3"/>
          <p:cNvSpPr>
            <a:spLocks noGrp="1"/>
          </p:cNvSpPr>
          <p:nvPr>
            <p:ph type="sldNum" sz="quarter" idx="10"/>
          </p:nvPr>
        </p:nvSpPr>
        <p:spPr/>
        <p:txBody>
          <a:bodyPr/>
          <a:lstStyle/>
          <a:p>
            <a:fld id="{A88EB8E9-7E05-4C60-A58D-798732DD5BFE}" type="slidenum">
              <a:rPr lang="en-US" smtClean="0"/>
              <a:t>44</a:t>
            </a:fld>
            <a:endParaRPr lang="en-US" dirty="0"/>
          </a:p>
        </p:txBody>
      </p:sp>
    </p:spTree>
    <p:extLst>
      <p:ext uri="{BB962C8B-B14F-4D97-AF65-F5344CB8AC3E}">
        <p14:creationId xmlns:p14="http://schemas.microsoft.com/office/powerpoint/2010/main" val="2953600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OhioMeansJobs-Readiness Seal is available for the graduating classes of 2018 and beyond and will be printed directly on Ohio diplomas and transcripts. The seal also counts toward graduation options for students in the class of 2018.</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46</a:t>
            </a:fld>
            <a:endParaRPr lang="en-US" dirty="0"/>
          </a:p>
        </p:txBody>
      </p:sp>
    </p:spTree>
    <p:extLst>
      <p:ext uri="{BB962C8B-B14F-4D97-AF65-F5344CB8AC3E}">
        <p14:creationId xmlns:p14="http://schemas.microsoft.com/office/powerpoint/2010/main" val="13684714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What if a student does not meet the requirements?</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appointed school counselor or administrator should exercise discretion when determining if a student has met the requirements of the </a:t>
            </a:r>
            <a:r>
              <a:rPr lang="en-US" sz="1200" dirty="0" err="1"/>
              <a:t>OhioMeansJobs</a:t>
            </a:r>
            <a:r>
              <a:rPr lang="en-US" sz="1200" dirty="0"/>
              <a:t>-Readiness Seal. Should it be found that a student has not met the requirements, refer the student to the rubric to identify growth opportunities with their mentors and encourage him or her to resubmit the verification form and any supporting documents. </a:t>
            </a: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52</a:t>
            </a:fld>
            <a:endParaRPr lang="en-US" dirty="0"/>
          </a:p>
        </p:txBody>
      </p:sp>
    </p:spTree>
    <p:extLst>
      <p:ext uri="{BB962C8B-B14F-4D97-AF65-F5344CB8AC3E}">
        <p14:creationId xmlns:p14="http://schemas.microsoft.com/office/powerpoint/2010/main" val="37293109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panose="020F0502020204030204" pitchFamily="34" charset="0"/>
              </a:rPr>
              <a:t>Can a student complete the mentor requirements through a Career-Technical Education (CTE) program?</a:t>
            </a:r>
            <a:endParaRPr lang="en-US" sz="1200" dirty="0">
              <a:latin typeface="Times New Roman" panose="02020603050405020304" pitchFamily="18" charset="0"/>
              <a:ea typeface="Calibri" panose="020F0502020204030204" pitchFamily="34"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rPr>
              <a:t>Yes. A student can utilize experiences within their CTE program to demonstrate the essential professional skills required to meet the Readiness Seal requirements. However, it is important that the career center communicate with the student’s home school that the student is pursuing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through their CTE program. </a:t>
            </a:r>
            <a:endParaRPr lang="en-US" sz="1200" dirty="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54</a:t>
            </a:fld>
            <a:endParaRPr lang="en-US" dirty="0"/>
          </a:p>
        </p:txBody>
      </p:sp>
    </p:spTree>
    <p:extLst>
      <p:ext uri="{BB962C8B-B14F-4D97-AF65-F5344CB8AC3E}">
        <p14:creationId xmlns:p14="http://schemas.microsoft.com/office/powerpoint/2010/main" val="324997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panose="020F0502020204030204" pitchFamily="34" charset="0"/>
              </a:rPr>
              <a:t>Can a student independently pursue the </a:t>
            </a:r>
            <a:r>
              <a:rPr lang="en-US" sz="1200" b="1" dirty="0" err="1">
                <a:latin typeface="Arial" panose="020B0604020202020204" pitchFamily="34" charset="0"/>
                <a:ea typeface="Calibri" panose="020F0502020204030204" pitchFamily="34" charset="0"/>
              </a:rPr>
              <a:t>OhioMeansJobs</a:t>
            </a:r>
            <a:r>
              <a:rPr lang="en-US" sz="1200" b="1" dirty="0">
                <a:latin typeface="Arial" panose="020B0604020202020204" pitchFamily="34" charset="0"/>
                <a:ea typeface="Calibri" panose="020F0502020204030204" pitchFamily="34" charset="0"/>
              </a:rPr>
              <a:t>-Readiness Seal?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rPr>
              <a:t>Yes. Students can independently pursue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by establishing and working directly with mentors to complete the demonstration of skill and mentor validation sections. However, it is important that students provide each mentor with the informational resources available on the </a:t>
            </a:r>
            <a:r>
              <a:rPr lang="en-US" sz="1200" u="sng" dirty="0" err="1">
                <a:solidFill>
                  <a:srgbClr val="0563C1"/>
                </a:solidFill>
                <a:latin typeface="Arial" panose="020B0604020202020204" pitchFamily="34" charset="0"/>
                <a:ea typeface="Calibri" panose="020F0502020204030204" pitchFamily="34" charset="0"/>
                <a:hlinkClick r:id="rId3"/>
              </a:rPr>
              <a:t>OhioMeansJobs</a:t>
            </a:r>
            <a:r>
              <a:rPr lang="en-US" sz="1200" u="sng" dirty="0">
                <a:solidFill>
                  <a:srgbClr val="0563C1"/>
                </a:solidFill>
                <a:latin typeface="Arial" panose="020B0604020202020204" pitchFamily="34" charset="0"/>
                <a:ea typeface="Calibri" panose="020F0502020204030204" pitchFamily="34" charset="0"/>
                <a:hlinkClick r:id="rId3"/>
              </a:rPr>
              <a:t>-Readiness Seal page</a:t>
            </a:r>
            <a:r>
              <a:rPr lang="en-US" sz="1200" dirty="0">
                <a:latin typeface="Arial" panose="020B0604020202020204" pitchFamily="34" charset="0"/>
                <a:ea typeface="Calibri" panose="020F0502020204030204" pitchFamily="34" charset="0"/>
              </a:rPr>
              <a:t> on the Ohio Department of Education’s website. In addition, students should communicate to the appointed school counselor or administrator that he or she is pursuing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independently. That student’s appointed school counselor or administrator will still need to complete the final validation of the form and submit the information into the student information system and in-house reporting for graduation and diploma designation. </a:t>
            </a:r>
            <a:endParaRPr lang="en-US" sz="1200" dirty="0">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55</a:t>
            </a:fld>
            <a:endParaRPr lang="en-US" dirty="0"/>
          </a:p>
        </p:txBody>
      </p:sp>
    </p:spTree>
    <p:extLst>
      <p:ext uri="{BB962C8B-B14F-4D97-AF65-F5344CB8AC3E}">
        <p14:creationId xmlns:p14="http://schemas.microsoft.com/office/powerpoint/2010/main" val="1567480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panose="020F0502020204030204" pitchFamily="34" charset="0"/>
              </a:rPr>
              <a:t>Can a student complete the mentor requirements through a Career-Technical Education (CTE) program?</a:t>
            </a:r>
            <a:endParaRPr lang="en-US" sz="1200" dirty="0">
              <a:latin typeface="Times New Roman" panose="02020603050405020304" pitchFamily="18" charset="0"/>
              <a:ea typeface="Calibri" panose="020F0502020204030204" pitchFamily="34"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rPr>
              <a:t>Yes. A student can utilize experiences within their CTE program to demonstrate the essential professional skills required to meet the Readiness Seal requirements. However, it is important that the career center communicate with the student’s home school that the student is pursuing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through their CTE program. </a:t>
            </a:r>
            <a:endParaRPr lang="en-US" sz="1200" dirty="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56</a:t>
            </a:fld>
            <a:endParaRPr lang="en-US" dirty="0"/>
          </a:p>
        </p:txBody>
      </p:sp>
    </p:spTree>
    <p:extLst>
      <p:ext uri="{BB962C8B-B14F-4D97-AF65-F5344CB8AC3E}">
        <p14:creationId xmlns:p14="http://schemas.microsoft.com/office/powerpoint/2010/main" val="33404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panose="020F0502020204030204" pitchFamily="34" charset="0"/>
              </a:rPr>
              <a:t>Can a student independently pursue the </a:t>
            </a:r>
            <a:r>
              <a:rPr lang="en-US" sz="1200" b="1" dirty="0" err="1">
                <a:latin typeface="Arial" panose="020B0604020202020204" pitchFamily="34" charset="0"/>
                <a:ea typeface="Calibri" panose="020F0502020204030204" pitchFamily="34" charset="0"/>
              </a:rPr>
              <a:t>OhioMeansJobs</a:t>
            </a:r>
            <a:r>
              <a:rPr lang="en-US" sz="1200" b="1" dirty="0">
                <a:latin typeface="Arial" panose="020B0604020202020204" pitchFamily="34" charset="0"/>
                <a:ea typeface="Calibri" panose="020F0502020204030204" pitchFamily="34" charset="0"/>
              </a:rPr>
              <a:t>-Readiness Seal?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rPr>
              <a:t>Yes. Students can independently pursue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by establishing and working directly with mentors to complete the demonstration of skill and mentor validation sections. However, it is important that students provide each mentor with the informational resources available on the </a:t>
            </a:r>
            <a:r>
              <a:rPr lang="en-US" sz="1200" u="sng" dirty="0" err="1">
                <a:solidFill>
                  <a:srgbClr val="0563C1"/>
                </a:solidFill>
                <a:latin typeface="Arial" panose="020B0604020202020204" pitchFamily="34" charset="0"/>
                <a:ea typeface="Calibri" panose="020F0502020204030204" pitchFamily="34" charset="0"/>
                <a:hlinkClick r:id="rId3"/>
              </a:rPr>
              <a:t>OhioMeansJobs</a:t>
            </a:r>
            <a:r>
              <a:rPr lang="en-US" sz="1200" u="sng" dirty="0">
                <a:solidFill>
                  <a:srgbClr val="0563C1"/>
                </a:solidFill>
                <a:latin typeface="Arial" panose="020B0604020202020204" pitchFamily="34" charset="0"/>
                <a:ea typeface="Calibri" panose="020F0502020204030204" pitchFamily="34" charset="0"/>
                <a:hlinkClick r:id="rId3"/>
              </a:rPr>
              <a:t>-Readiness Seal page</a:t>
            </a:r>
            <a:r>
              <a:rPr lang="en-US" sz="1200" dirty="0">
                <a:latin typeface="Arial" panose="020B0604020202020204" pitchFamily="34" charset="0"/>
                <a:ea typeface="Calibri" panose="020F0502020204030204" pitchFamily="34" charset="0"/>
              </a:rPr>
              <a:t> on the Ohio Department of Education’s website. In addition, students should communicate to the appointed school counselor or administrator that he or she is pursuing the </a:t>
            </a:r>
            <a:r>
              <a:rPr lang="en-US" sz="1200" dirty="0" err="1">
                <a:latin typeface="Arial" panose="020B0604020202020204" pitchFamily="34" charset="0"/>
                <a:ea typeface="Calibri" panose="020F0502020204030204" pitchFamily="34" charset="0"/>
              </a:rPr>
              <a:t>OhioMeansJobs</a:t>
            </a:r>
            <a:r>
              <a:rPr lang="en-US" sz="1200" dirty="0">
                <a:latin typeface="Arial" panose="020B0604020202020204" pitchFamily="34" charset="0"/>
                <a:ea typeface="Calibri" panose="020F0502020204030204" pitchFamily="34" charset="0"/>
              </a:rPr>
              <a:t>-Readiness Seal independently. That student’s appointed school counselor or administrator will still need to complete the final validation of the form and submit the information into the student information system and in-house reporting for graduation and diploma designation. </a:t>
            </a:r>
            <a:endParaRPr lang="en-US" sz="1200" dirty="0">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57</a:t>
            </a:fld>
            <a:endParaRPr lang="en-US" dirty="0"/>
          </a:p>
        </p:txBody>
      </p:sp>
    </p:spTree>
    <p:extLst>
      <p:ext uri="{BB962C8B-B14F-4D97-AF65-F5344CB8AC3E}">
        <p14:creationId xmlns:p14="http://schemas.microsoft.com/office/powerpoint/2010/main" val="21497103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OhioMeansJobs-Readiness Seal is available for the graduating classes of 2018 and beyond and will be printed directly on Ohio diplomas and transcripts. The seal also counts toward graduation options for students in the class of 2018.</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58</a:t>
            </a:fld>
            <a:endParaRPr lang="en-US" dirty="0"/>
          </a:p>
        </p:txBody>
      </p:sp>
    </p:spTree>
    <p:extLst>
      <p:ext uri="{BB962C8B-B14F-4D97-AF65-F5344CB8AC3E}">
        <p14:creationId xmlns:p14="http://schemas.microsoft.com/office/powerpoint/2010/main" val="12527876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A main priority moving forward is continuing to grow our list of industry support. This will ensure that students who graduate with the seal will see a “return” on their investment of time and effort to earn the seal. The purpose of our business support list is to inspire other businesses to recognize the seal, but more importantly, to give students a list of companies throughout the state that will recognize their work-readiness.</a:t>
            </a:r>
          </a:p>
          <a:p>
            <a:endParaRPr lang="en-US" b="0" i="0" dirty="0"/>
          </a:p>
          <a:p>
            <a:r>
              <a:rPr lang="en-US" b="0" i="0" dirty="0"/>
              <a:t>All the companies on this slide have committed to training their HR teams to recognize students who earn the seal as having a competitive advantage. Most have also submitted 2-3 sentence testimonials from an executive at the company about the value of the Seal to them as an employer.</a:t>
            </a:r>
          </a:p>
          <a:p>
            <a:endParaRPr lang="en-US" b="0" i="0" dirty="0"/>
          </a:p>
          <a:p>
            <a:r>
              <a:rPr lang="en-US" b="0" i="0" dirty="0"/>
              <a:t>Our challenge to you </a:t>
            </a:r>
            <a:r>
              <a:rPr lang="en-US" b="0" i="1" dirty="0"/>
              <a:t>(the audience)</a:t>
            </a:r>
            <a:r>
              <a:rPr lang="en-US" b="0" i="0" dirty="0"/>
              <a:t>: please continue to spread the word to your business partners. If you talk to business leaders who support this, request that they contact us to provide a testimonial.</a:t>
            </a:r>
          </a:p>
        </p:txBody>
      </p:sp>
      <p:sp>
        <p:nvSpPr>
          <p:cNvPr id="4" name="Slide Number Placeholder 3"/>
          <p:cNvSpPr>
            <a:spLocks noGrp="1"/>
          </p:cNvSpPr>
          <p:nvPr>
            <p:ph type="sldNum" sz="quarter" idx="10"/>
          </p:nvPr>
        </p:nvSpPr>
        <p:spPr/>
        <p:txBody>
          <a:bodyPr/>
          <a:lstStyle/>
          <a:p>
            <a:fld id="{A88EB8E9-7E05-4C60-A58D-798732DD5BFE}" type="slidenum">
              <a:rPr lang="en-US" smtClean="0"/>
              <a:t>59</a:t>
            </a:fld>
            <a:endParaRPr lang="en-US" dirty="0"/>
          </a:p>
        </p:txBody>
      </p:sp>
    </p:spTree>
    <p:extLst>
      <p:ext uri="{BB962C8B-B14F-4D97-AF65-F5344CB8AC3E}">
        <p14:creationId xmlns:p14="http://schemas.microsoft.com/office/powerpoint/2010/main" val="33943964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To learn more, visit Education.Ohio.gov and search “OhioMeansJobs-Readiness Seal.”</a:t>
            </a:r>
          </a:p>
          <a:p>
            <a:endParaRPr lang="en-US" b="0" i="0" dirty="0"/>
          </a:p>
          <a:p>
            <a:r>
              <a:rPr lang="en-US" b="1" i="1" dirty="0"/>
              <a:t>Thought-provoking questions for Q&amp;A:</a:t>
            </a:r>
          </a:p>
          <a:p>
            <a:endParaRPr lang="en-US" b="1" i="1" dirty="0"/>
          </a:p>
          <a:p>
            <a:pPr marL="171450" indent="-171450">
              <a:buFont typeface="Arial" panose="020B0604020202020204" pitchFamily="34" charset="0"/>
              <a:buChar char="•"/>
            </a:pPr>
            <a:r>
              <a:rPr lang="en-US" b="1" i="1" dirty="0"/>
              <a:t>How are you currently encouraging your students to pursue the Readiness Seal?</a:t>
            </a:r>
          </a:p>
          <a:p>
            <a:pPr marL="171450" indent="-171450">
              <a:buFont typeface="Arial" panose="020B0604020202020204" pitchFamily="34" charset="0"/>
              <a:buChar char="•"/>
            </a:pPr>
            <a:r>
              <a:rPr lang="en-US" b="1" i="1" dirty="0"/>
              <a:t>What steps are you taking to help all students achieve the seal?</a:t>
            </a:r>
          </a:p>
          <a:p>
            <a:pPr marL="171450" indent="-171450">
              <a:buFont typeface="Arial" panose="020B0604020202020204" pitchFamily="34" charset="0"/>
              <a:buChar char="•"/>
            </a:pPr>
            <a:r>
              <a:rPr lang="en-US" b="1" i="1" dirty="0"/>
              <a:t>What obstacles have you faced so far?</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endParaRPr lang="en-US" b="0" i="0" dirty="0"/>
          </a:p>
        </p:txBody>
      </p:sp>
      <p:sp>
        <p:nvSpPr>
          <p:cNvPr id="4" name="Slide Number Placeholder 3"/>
          <p:cNvSpPr>
            <a:spLocks noGrp="1"/>
          </p:cNvSpPr>
          <p:nvPr>
            <p:ph type="sldNum" sz="quarter" idx="10"/>
          </p:nvPr>
        </p:nvSpPr>
        <p:spPr/>
        <p:txBody>
          <a:bodyPr/>
          <a:lstStyle/>
          <a:p>
            <a:fld id="{A88EB8E9-7E05-4C60-A58D-798732DD5BFE}" type="slidenum">
              <a:rPr lang="en-US" smtClean="0"/>
              <a:t>60</a:t>
            </a:fld>
            <a:endParaRPr lang="en-US" dirty="0"/>
          </a:p>
        </p:txBody>
      </p:sp>
    </p:spTree>
    <p:extLst>
      <p:ext uri="{BB962C8B-B14F-4D97-AF65-F5344CB8AC3E}">
        <p14:creationId xmlns:p14="http://schemas.microsoft.com/office/powerpoint/2010/main" val="36875982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[When presenting, this</a:t>
            </a:r>
            <a:r>
              <a:rPr lang="en-US" b="1" i="1" baseline="0" dirty="0"/>
              <a:t> slide requires multiple clicks to reveal each element] </a:t>
            </a:r>
            <a:endParaRPr lang="en-US" b="1" i="1" dirty="0"/>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62</a:t>
            </a:fld>
            <a:endParaRPr lang="en-US"/>
          </a:p>
        </p:txBody>
      </p:sp>
    </p:spTree>
    <p:extLst>
      <p:ext uri="{BB962C8B-B14F-4D97-AF65-F5344CB8AC3E}">
        <p14:creationId xmlns:p14="http://schemas.microsoft.com/office/powerpoint/2010/main" val="29138945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63</a:t>
            </a:fld>
            <a:endParaRPr lang="en-US"/>
          </a:p>
        </p:txBody>
      </p:sp>
    </p:spTree>
    <p:extLst>
      <p:ext uri="{BB962C8B-B14F-4D97-AF65-F5344CB8AC3E}">
        <p14:creationId xmlns:p14="http://schemas.microsoft.com/office/powerpoint/2010/main" val="2553851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[When presenting, this</a:t>
            </a:r>
            <a:r>
              <a:rPr lang="en-US" b="1" i="1" baseline="0" dirty="0"/>
              <a:t> slide requires multiple clicks to reveal each element] </a:t>
            </a:r>
            <a:endParaRPr lang="en-US" b="1" i="1" dirty="0"/>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64</a:t>
            </a:fld>
            <a:endParaRPr lang="en-US"/>
          </a:p>
        </p:txBody>
      </p:sp>
    </p:spTree>
    <p:extLst>
      <p:ext uri="{BB962C8B-B14F-4D97-AF65-F5344CB8AC3E}">
        <p14:creationId xmlns:p14="http://schemas.microsoft.com/office/powerpoint/2010/main" val="19063977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[When presenting, this</a:t>
            </a:r>
            <a:r>
              <a:rPr lang="en-US" b="1" i="1" baseline="0" dirty="0"/>
              <a:t> slide requires multiple clicks to reveal each element] </a:t>
            </a:r>
            <a:endParaRPr lang="en-US" b="1" i="1" dirty="0"/>
          </a:p>
        </p:txBody>
      </p:sp>
      <p:sp>
        <p:nvSpPr>
          <p:cNvPr id="4" name="Slide Number Placeholder 3"/>
          <p:cNvSpPr>
            <a:spLocks noGrp="1"/>
          </p:cNvSpPr>
          <p:nvPr>
            <p:ph type="sldNum" sz="quarter" idx="10"/>
          </p:nvPr>
        </p:nvSpPr>
        <p:spPr/>
        <p:txBody>
          <a:bodyPr/>
          <a:lstStyle/>
          <a:p>
            <a:fld id="{A88EB8E9-7E05-4C60-A58D-798732DD5BFE}" type="slidenum">
              <a:rPr lang="en-US" smtClean="0"/>
              <a:t>65</a:t>
            </a:fld>
            <a:endParaRPr lang="en-US"/>
          </a:p>
        </p:txBody>
      </p:sp>
    </p:spTree>
    <p:extLst>
      <p:ext uri="{BB962C8B-B14F-4D97-AF65-F5344CB8AC3E}">
        <p14:creationId xmlns:p14="http://schemas.microsoft.com/office/powerpoint/2010/main" val="22506488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[When presenting, this</a:t>
            </a:r>
            <a:r>
              <a:rPr lang="en-US" b="1" i="1" baseline="0" dirty="0"/>
              <a:t> slide requires multiple clicks to reveal each element] </a:t>
            </a:r>
            <a:endParaRPr lang="en-US" b="1" i="1" dirty="0"/>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66</a:t>
            </a:fld>
            <a:endParaRPr lang="en-US"/>
          </a:p>
        </p:txBody>
      </p:sp>
    </p:spTree>
    <p:extLst>
      <p:ext uri="{BB962C8B-B14F-4D97-AF65-F5344CB8AC3E}">
        <p14:creationId xmlns:p14="http://schemas.microsoft.com/office/powerpoint/2010/main" val="3694640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[When presenting, this</a:t>
            </a:r>
            <a:r>
              <a:rPr lang="en-US" b="1" i="1" baseline="0" dirty="0"/>
              <a:t> slide requires multiple clicks to reveal each element] </a:t>
            </a:r>
            <a:endParaRPr lang="en-US" b="1" i="1" dirty="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67</a:t>
            </a:fld>
            <a:endParaRPr lang="en-US" dirty="0"/>
          </a:p>
        </p:txBody>
      </p:sp>
    </p:spTree>
    <p:extLst>
      <p:ext uri="{BB962C8B-B14F-4D97-AF65-F5344CB8AC3E}">
        <p14:creationId xmlns:p14="http://schemas.microsoft.com/office/powerpoint/2010/main" val="18894606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69</a:t>
            </a:fld>
            <a:endParaRPr lang="en-US" dirty="0"/>
          </a:p>
        </p:txBody>
      </p:sp>
    </p:spTree>
    <p:extLst>
      <p:ext uri="{BB962C8B-B14F-4D97-AF65-F5344CB8AC3E}">
        <p14:creationId xmlns:p14="http://schemas.microsoft.com/office/powerpoint/2010/main" val="42402219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D0920"/>
                </a:solidFill>
              </a:defRPr>
            </a:lvl1pPr>
          </a:lstStyle>
          <a:p>
            <a:r>
              <a:rPr lang="en-US" dirty="0"/>
              <a:t>Click to edit Master title style</a:t>
            </a:r>
          </a:p>
        </p:txBody>
      </p:sp>
      <p:sp>
        <p:nvSpPr>
          <p:cNvPr id="3" name="Content Placeholder 2"/>
          <p:cNvSpPr>
            <a:spLocks noGrp="1"/>
          </p:cNvSpPr>
          <p:nvPr>
            <p:ph idx="1"/>
          </p:nvPr>
        </p:nvSpPr>
        <p:spPr>
          <a:xfrm>
            <a:off x="457200" y="1057644"/>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qW_LLj9mcbg"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www.tinyurl.com/ODE-CAREE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education.ohio.gov/getattachment/Topics/Career-Tech/Career-Connections/Resources-for-Teachers/Career-Connections-Guide-Teacher_4-2014.pdf.aspx" TargetMode="External"/><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2.png"/><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tmp"/><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education.ohio.gov/Topics/Ohio-s-Graduation-Requirements/Earning-an-Ohio-High-School-Diploma-for-the-Clas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education.ohio.gov/getattachment/Topics/New-Skills-for-Youth/SuccessBound/OhioMeansJobs-Readiness-Seal/OMJ_ReadinessSeal_Rubric.pdf.aspx?lang=en-U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4.tmp"/><Relationship Id="rId5" Type="http://schemas.openxmlformats.org/officeDocument/2006/relationships/image" Target="../media/image43.tmp"/><Relationship Id="rId4" Type="http://schemas.openxmlformats.org/officeDocument/2006/relationships/image" Target="../media/image42.tmp"/></Relationships>
</file>

<file path=ppt/slides/_rels/slide5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png"/><Relationship Id="rId14" Type="http://schemas.openxmlformats.org/officeDocument/2006/relationships/image" Target="../media/image55.emf"/></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mailto:Emily.Modell@owt.ohio.gov" TargetMode="External"/><Relationship Id="rId5" Type="http://schemas.openxmlformats.org/officeDocument/2006/relationships/hyperlink" Target="mailto:Kayla.Mickens@education.ohio.gov" TargetMode="External"/><Relationship Id="rId4" Type="http://schemas.openxmlformats.org/officeDocument/2006/relationships/hyperlink" Target="http://education.ohio.gov/Topics/New-Skills-for-Youth/SuccessBound/OhioMeansJobs-Readiness-Seal/OhioMeansJobs-Readiness-Seal-Testimonials"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www.education.ohio.gov/topics/operating-standards"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909" y="5358696"/>
            <a:ext cx="7772400" cy="553998"/>
          </a:xfrm>
        </p:spPr>
        <p:txBody>
          <a:bodyPr/>
          <a:lstStyle/>
          <a:p>
            <a:r>
              <a:rPr lang="en-US" sz="3600" dirty="0"/>
              <a:t>Career Connections</a:t>
            </a:r>
          </a:p>
        </p:txBody>
      </p:sp>
      <p:sp>
        <p:nvSpPr>
          <p:cNvPr id="3" name="Subtitle 2"/>
          <p:cNvSpPr>
            <a:spLocks noGrp="1"/>
          </p:cNvSpPr>
          <p:nvPr>
            <p:ph type="subTitle" idx="1"/>
          </p:nvPr>
        </p:nvSpPr>
        <p:spPr>
          <a:xfrm>
            <a:off x="104909" y="6002478"/>
            <a:ext cx="6733636" cy="276999"/>
          </a:xfrm>
        </p:spPr>
        <p:txBody>
          <a:bodyPr/>
          <a:lstStyle/>
          <a:p>
            <a:r>
              <a:rPr lang="en-US" sz="1800" dirty="0"/>
              <a:t>May 2018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51977F9E-C847-4330-B53B-0AF390C1A988}"/>
              </a:ext>
            </a:extLst>
          </p:cNvPr>
          <p:cNvPicPr>
            <a:picLocks noGrp="1" noRot="1" noChangeAspect="1"/>
          </p:cNvPicPr>
          <p:nvPr>
            <p:ph idx="1"/>
            <a:videoFile r:link="rId1"/>
          </p:nvPr>
        </p:nvPicPr>
        <p:blipFill>
          <a:blip r:embed="rId4"/>
          <a:stretch>
            <a:fillRect/>
          </a:stretch>
        </p:blipFill>
        <p:spPr>
          <a:xfrm>
            <a:off x="611911" y="259935"/>
            <a:ext cx="7819912" cy="5864935"/>
          </a:xfrm>
          <a:prstGeom prst="rect">
            <a:avLst/>
          </a:prstGeom>
        </p:spPr>
      </p:pic>
      <p:sp>
        <p:nvSpPr>
          <p:cNvPr id="5" name="Rectangle 4">
            <a:extLst>
              <a:ext uri="{FF2B5EF4-FFF2-40B4-BE49-F238E27FC236}">
                <a16:creationId xmlns:a16="http://schemas.microsoft.com/office/drawing/2014/main" id="{7738C02C-F44D-47D7-8621-CD1AE8F156B8}"/>
              </a:ext>
            </a:extLst>
          </p:cNvPr>
          <p:cNvSpPr/>
          <p:nvPr/>
        </p:nvSpPr>
        <p:spPr>
          <a:xfrm>
            <a:off x="3376244" y="6118222"/>
            <a:ext cx="5173427" cy="307777"/>
          </a:xfrm>
          <a:prstGeom prst="rect">
            <a:avLst/>
          </a:prstGeom>
        </p:spPr>
        <p:txBody>
          <a:bodyPr wrap="square">
            <a:spAutoFit/>
          </a:bodyPr>
          <a:lstStyle/>
          <a:p>
            <a:r>
              <a:rPr lang="en-US" sz="1400" dirty="0"/>
              <a:t>http://www.self-directed-search.com/Who-uses-it/Students-Parents</a:t>
            </a:r>
          </a:p>
        </p:txBody>
      </p:sp>
    </p:spTree>
    <p:extLst>
      <p:ext uri="{BB962C8B-B14F-4D97-AF65-F5344CB8AC3E}">
        <p14:creationId xmlns:p14="http://schemas.microsoft.com/office/powerpoint/2010/main" val="2244199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730" r="2950"/>
          <a:stretch/>
        </p:blipFill>
        <p:spPr>
          <a:xfrm>
            <a:off x="68826" y="766916"/>
            <a:ext cx="8996516" cy="49256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6124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a:t>Career Advising</a:t>
            </a:r>
          </a:p>
        </p:txBody>
      </p:sp>
      <p:sp>
        <p:nvSpPr>
          <p:cNvPr id="4" name="Rounded Rectangle 3"/>
          <p:cNvSpPr/>
          <p:nvPr/>
        </p:nvSpPr>
        <p:spPr>
          <a:xfrm>
            <a:off x="335844" y="1389190"/>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sz="3200" dirty="0"/>
              <a:t>Creates relevance and purpose in the classroom</a:t>
            </a:r>
          </a:p>
        </p:txBody>
      </p:sp>
      <p:sp>
        <p:nvSpPr>
          <p:cNvPr id="9" name="Rounded Rectangle 8"/>
          <p:cNvSpPr/>
          <p:nvPr/>
        </p:nvSpPr>
        <p:spPr>
          <a:xfrm>
            <a:off x="335843" y="2626965"/>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Identifies career interests so students can make informed decisions</a:t>
            </a:r>
            <a:endParaRPr lang="en-US" sz="2900" b="1" dirty="0">
              <a:solidFill>
                <a:schemeClr val="bg1"/>
              </a:solidFill>
              <a:latin typeface="Arial" panose="020B0604020202020204" pitchFamily="34" charset="0"/>
              <a:cs typeface="Arial" panose="020B0604020202020204" pitchFamily="34" charset="0"/>
            </a:endParaRPr>
          </a:p>
        </p:txBody>
      </p:sp>
      <p:sp>
        <p:nvSpPr>
          <p:cNvPr id="10" name="Rounded Rectangle 9"/>
          <p:cNvSpPr/>
          <p:nvPr/>
        </p:nvSpPr>
        <p:spPr>
          <a:xfrm>
            <a:off x="335844" y="3888163"/>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Promotes postsecondary awareness, access and completion</a:t>
            </a:r>
            <a:endParaRPr lang="en-US" sz="3200" b="1" dirty="0">
              <a:solidFill>
                <a:schemeClr val="bg1"/>
              </a:solidFill>
              <a:latin typeface="Arial" panose="020B0604020202020204" pitchFamily="34" charset="0"/>
              <a:cs typeface="Arial" panose="020B0604020202020204" pitchFamily="34" charset="0"/>
            </a:endParaRPr>
          </a:p>
        </p:txBody>
      </p:sp>
      <p:sp>
        <p:nvSpPr>
          <p:cNvPr id="7" name="Rounded Rectangle 9">
            <a:extLst>
              <a:ext uri="{FF2B5EF4-FFF2-40B4-BE49-F238E27FC236}">
                <a16:creationId xmlns:a16="http://schemas.microsoft.com/office/drawing/2014/main" id="{A160FD91-0F3D-4C63-B676-BE0FB16A1784}"/>
              </a:ext>
            </a:extLst>
          </p:cNvPr>
          <p:cNvSpPr/>
          <p:nvPr/>
        </p:nvSpPr>
        <p:spPr>
          <a:xfrm>
            <a:off x="335844" y="5150763"/>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Maintains engagement, focus and motivation</a:t>
            </a:r>
          </a:p>
        </p:txBody>
      </p:sp>
    </p:spTree>
    <p:extLst>
      <p:ext uri="{BB962C8B-B14F-4D97-AF65-F5344CB8AC3E}">
        <p14:creationId xmlns:p14="http://schemas.microsoft.com/office/powerpoint/2010/main" val="171639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597" y="529390"/>
            <a:ext cx="8794476" cy="5392402"/>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12F8B403-54D0-4173-8365-BAAAD6FBFAA2}"/>
              </a:ext>
            </a:extLst>
          </p:cNvPr>
          <p:cNvSpPr/>
          <p:nvPr/>
        </p:nvSpPr>
        <p:spPr>
          <a:xfrm>
            <a:off x="553453" y="6057764"/>
            <a:ext cx="8357620" cy="307777"/>
          </a:xfrm>
          <a:prstGeom prst="rect">
            <a:avLst/>
          </a:prstGeom>
        </p:spPr>
        <p:txBody>
          <a:bodyPr wrap="square">
            <a:spAutoFit/>
          </a:bodyPr>
          <a:lstStyle/>
          <a:p>
            <a:pPr algn="r"/>
            <a:r>
              <a:rPr lang="en-US" sz="1400" dirty="0"/>
              <a:t>http://news.gallup.com/reports/210995/gallup-student-poll-snapshot-report-2016.aspx</a:t>
            </a:r>
          </a:p>
        </p:txBody>
      </p:sp>
    </p:spTree>
    <p:extLst>
      <p:ext uri="{BB962C8B-B14F-4D97-AF65-F5344CB8AC3E}">
        <p14:creationId xmlns:p14="http://schemas.microsoft.com/office/powerpoint/2010/main" val="138132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nut 6"/>
          <p:cNvSpPr/>
          <p:nvPr/>
        </p:nvSpPr>
        <p:spPr>
          <a:xfrm>
            <a:off x="2616200" y="1041400"/>
            <a:ext cx="2463800" cy="2184400"/>
          </a:xfrm>
          <a:prstGeom prst="donu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Donut 7"/>
          <p:cNvSpPr/>
          <p:nvPr/>
        </p:nvSpPr>
        <p:spPr>
          <a:xfrm>
            <a:off x="2390352" y="2988854"/>
            <a:ext cx="2915496" cy="2683692"/>
          </a:xfrm>
          <a:prstGeom prst="donu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Content Placeholder 2"/>
          <p:cNvSpPr txBox="1">
            <a:spLocks/>
          </p:cNvSpPr>
          <p:nvPr/>
        </p:nvSpPr>
        <p:spPr>
          <a:xfrm>
            <a:off x="5305848" y="2438767"/>
            <a:ext cx="3458141" cy="233511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600" b="1" dirty="0">
                <a:solidFill>
                  <a:srgbClr val="C00000"/>
                </a:solidFill>
              </a:rPr>
              <a:t>components in the Career Advising Policy</a:t>
            </a:r>
          </a:p>
        </p:txBody>
      </p:sp>
    </p:spTree>
    <p:extLst>
      <p:ext uri="{BB962C8B-B14F-4D97-AF65-F5344CB8AC3E}">
        <p14:creationId xmlns:p14="http://schemas.microsoft.com/office/powerpoint/2010/main" val="114495445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63943" y="22043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200" b="1" dirty="0">
                <a:solidFill>
                  <a:srgbClr val="C00000"/>
                </a:solidFill>
              </a:rPr>
              <a:t>Career Connections Learning Strategies</a:t>
            </a:r>
          </a:p>
        </p:txBody>
      </p:sp>
    </p:spTree>
    <p:extLst>
      <p:ext uri="{BB962C8B-B14F-4D97-AF65-F5344CB8AC3E}">
        <p14:creationId xmlns:p14="http://schemas.microsoft.com/office/powerpoint/2010/main" val="15840484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Teacher Resources</a:t>
            </a:r>
          </a:p>
        </p:txBody>
      </p:sp>
      <p:pic>
        <p:nvPicPr>
          <p:cNvPr id="6" name="Picture 5"/>
          <p:cNvPicPr>
            <a:picLocks noChangeAspect="1"/>
          </p:cNvPicPr>
          <p:nvPr/>
        </p:nvPicPr>
        <p:blipFill rotWithShape="1">
          <a:blip r:embed="rId3"/>
          <a:srcRect l="29028" t="13210" r="31528" b="8025"/>
          <a:stretch/>
        </p:blipFill>
        <p:spPr>
          <a:xfrm>
            <a:off x="567656" y="1283581"/>
            <a:ext cx="4279348" cy="480673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048145" y="1596592"/>
            <a:ext cx="2342496" cy="3008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Oval 8"/>
          <p:cNvSpPr/>
          <p:nvPr/>
        </p:nvSpPr>
        <p:spPr>
          <a:xfrm>
            <a:off x="3615973" y="3344829"/>
            <a:ext cx="1192695" cy="137822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4847004" y="2952926"/>
            <a:ext cx="1022305" cy="857074"/>
          </a:xfrm>
          <a:prstGeom prst="straightConnector1">
            <a:avLst/>
          </a:prstGeom>
          <a:ln w="5715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5"/>
          <a:stretch>
            <a:fillRect/>
          </a:stretch>
        </p:blipFill>
        <p:spPr>
          <a:xfrm rot="21152190">
            <a:off x="6134903" y="1659042"/>
            <a:ext cx="2259474" cy="2884063"/>
          </a:xfrm>
          <a:prstGeom prst="rect">
            <a:avLst/>
          </a:prstGeom>
        </p:spPr>
      </p:pic>
    </p:spTree>
    <p:extLst>
      <p:ext uri="{BB962C8B-B14F-4D97-AF65-F5344CB8AC3E}">
        <p14:creationId xmlns:p14="http://schemas.microsoft.com/office/powerpoint/2010/main" val="204114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Classroom Resources</a:t>
            </a:r>
          </a:p>
        </p:txBody>
      </p:sp>
      <p:sp>
        <p:nvSpPr>
          <p:cNvPr id="3" name="Content Placeholder 2"/>
          <p:cNvSpPr>
            <a:spLocks noGrp="1"/>
          </p:cNvSpPr>
          <p:nvPr>
            <p:ph idx="1"/>
          </p:nvPr>
        </p:nvSpPr>
        <p:spPr>
          <a:xfrm>
            <a:off x="457200" y="1504950"/>
            <a:ext cx="8229600" cy="4078657"/>
          </a:xfrm>
        </p:spPr>
        <p:txBody>
          <a:bodyPr/>
          <a:lstStyle/>
          <a:p>
            <a:pPr marL="0" indent="0">
              <a:buNone/>
            </a:pPr>
            <a:r>
              <a:rPr lang="en-US" b="1" dirty="0"/>
              <a:t>Career Connections Learning Strategies</a:t>
            </a:r>
          </a:p>
          <a:p>
            <a:pPr marL="293688" lvl="1">
              <a:buFont typeface="Arial" panose="020B0604020202020204" pitchFamily="34" charset="0"/>
              <a:buChar char="•"/>
            </a:pPr>
            <a:r>
              <a:rPr lang="en-US" dirty="0"/>
              <a:t>Ohio Department of Education Model Curricula</a:t>
            </a:r>
          </a:p>
          <a:p>
            <a:pPr marL="293688" lvl="1">
              <a:buFont typeface="Arial" panose="020B0604020202020204" pitchFamily="34" charset="0"/>
              <a:buChar char="•"/>
            </a:pPr>
            <a:r>
              <a:rPr lang="en-US" dirty="0"/>
              <a:t>Teacher Guide for Adapting Local Curriculum</a:t>
            </a:r>
          </a:p>
          <a:p>
            <a:pPr marL="293688" lvl="1">
              <a:buFont typeface="Arial" panose="020B0604020202020204" pitchFamily="34" charset="0"/>
              <a:buChar char="•"/>
            </a:pPr>
            <a:r>
              <a:rPr lang="en-US" dirty="0"/>
              <a:t>K-12 Searchable Lessons and Activities</a:t>
            </a:r>
          </a:p>
        </p:txBody>
      </p:sp>
      <p:pic>
        <p:nvPicPr>
          <p:cNvPr id="4" name="Content Placeholder 3">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0692" y="4632867"/>
            <a:ext cx="1537700" cy="1589095"/>
          </a:xfrm>
          <a:prstGeom prst="rect">
            <a:avLst/>
          </a:prstGeom>
        </p:spPr>
      </p:pic>
    </p:spTree>
    <p:extLst>
      <p:ext uri="{BB962C8B-B14F-4D97-AF65-F5344CB8AC3E}">
        <p14:creationId xmlns:p14="http://schemas.microsoft.com/office/powerpoint/2010/main" val="369296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7982"/>
            <a:ext cx="8229600" cy="646331"/>
          </a:xfrm>
        </p:spPr>
        <p:txBody>
          <a:bodyPr/>
          <a:lstStyle/>
          <a:p>
            <a:r>
              <a:rPr lang="en-US" dirty="0"/>
              <a:t>Model Curricula</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1107965"/>
            <a:ext cx="7048500" cy="502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ounded Rectangle 7"/>
          <p:cNvSpPr/>
          <p:nvPr/>
        </p:nvSpPr>
        <p:spPr>
          <a:xfrm>
            <a:off x="3780328" y="3552558"/>
            <a:ext cx="3992071" cy="919152"/>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46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 for Teachers</a:t>
            </a:r>
          </a:p>
        </p:txBody>
      </p:sp>
      <p:pic>
        <p:nvPicPr>
          <p:cNvPr id="4" name="Picture 3">
            <a:hlinkClick r:id="rId3"/>
          </p:cNvPr>
          <p:cNvPicPr>
            <a:picLocks noChangeAspect="1"/>
          </p:cNvPicPr>
          <p:nvPr/>
        </p:nvPicPr>
        <p:blipFill>
          <a:blip r:embed="rId4"/>
          <a:stretch>
            <a:fillRect/>
          </a:stretch>
        </p:blipFill>
        <p:spPr>
          <a:xfrm rot="404644">
            <a:off x="5752352" y="1777297"/>
            <a:ext cx="3002684" cy="3838407"/>
          </a:xfrm>
          <a:prstGeom prst="rect">
            <a:avLst/>
          </a:prstGeom>
          <a:ln w="6350">
            <a:solidFill>
              <a:schemeClr val="bg1">
                <a:lumMod val="85000"/>
              </a:schemeClr>
            </a:solidFill>
          </a:ln>
        </p:spPr>
      </p:pic>
      <p:graphicFrame>
        <p:nvGraphicFramePr>
          <p:cNvPr id="5" name="Diagram 4"/>
          <p:cNvGraphicFramePr/>
          <p:nvPr>
            <p:extLst/>
          </p:nvPr>
        </p:nvGraphicFramePr>
        <p:xfrm>
          <a:off x="138022" y="1653827"/>
          <a:ext cx="5929222" cy="40548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33281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63943" y="20519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Career Advising </a:t>
            </a:r>
          </a:p>
          <a:p>
            <a:pPr marL="0" indent="0">
              <a:spcBef>
                <a:spcPts val="0"/>
              </a:spcBef>
              <a:buNone/>
            </a:pPr>
            <a:r>
              <a:rPr lang="en-US" sz="4200" b="1" dirty="0">
                <a:solidFill>
                  <a:srgbClr val="C00000"/>
                </a:solidFill>
              </a:rPr>
              <a:t>for Students in </a:t>
            </a:r>
          </a:p>
          <a:p>
            <a:pPr marL="0" indent="0">
              <a:spcBef>
                <a:spcPts val="0"/>
              </a:spcBef>
              <a:buNone/>
            </a:pPr>
            <a:r>
              <a:rPr lang="en-US" sz="4200" b="1" dirty="0">
                <a:solidFill>
                  <a:srgbClr val="C00000"/>
                </a:solidFill>
              </a:rPr>
              <a:t>Grades 6-12</a:t>
            </a:r>
          </a:p>
        </p:txBody>
      </p:sp>
    </p:spTree>
    <p:extLst>
      <p:ext uri="{BB962C8B-B14F-4D97-AF65-F5344CB8AC3E}">
        <p14:creationId xmlns:p14="http://schemas.microsoft.com/office/powerpoint/2010/main" val="31895168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Connections Framework</a:t>
            </a:r>
          </a:p>
        </p:txBody>
      </p:sp>
      <p:pic>
        <p:nvPicPr>
          <p:cNvPr id="6" name="Picture 5"/>
          <p:cNvPicPr>
            <a:picLocks noChangeAspect="1"/>
          </p:cNvPicPr>
          <p:nvPr/>
        </p:nvPicPr>
        <p:blipFill rotWithShape="1">
          <a:blip r:embed="rId3"/>
          <a:srcRect l="29028" t="13210" r="31528" b="8025"/>
          <a:stretch/>
        </p:blipFill>
        <p:spPr>
          <a:xfrm>
            <a:off x="567656" y="1283581"/>
            <a:ext cx="4279348" cy="480673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048145" y="1596592"/>
            <a:ext cx="2342496" cy="3008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p:cNvPicPr>
            <a:picLocks noChangeAspect="1"/>
          </p:cNvPicPr>
          <p:nvPr/>
        </p:nvPicPr>
        <p:blipFill rotWithShape="1">
          <a:blip r:embed="rId3"/>
          <a:srcRect l="43034" t="31074" r="49038" b="49752"/>
          <a:stretch/>
        </p:blipFill>
        <p:spPr>
          <a:xfrm rot="21220917">
            <a:off x="6122583" y="1587604"/>
            <a:ext cx="2221749" cy="3022381"/>
          </a:xfrm>
          <a:prstGeom prst="rect">
            <a:avLst/>
          </a:prstGeom>
        </p:spPr>
      </p:pic>
      <p:sp>
        <p:nvSpPr>
          <p:cNvPr id="9" name="Oval 8"/>
          <p:cNvSpPr/>
          <p:nvPr/>
        </p:nvSpPr>
        <p:spPr>
          <a:xfrm>
            <a:off x="1859124" y="2196968"/>
            <a:ext cx="1192695" cy="137822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3136937" y="2952926"/>
            <a:ext cx="2732372" cy="7250"/>
          </a:xfrm>
          <a:prstGeom prst="straightConnector1">
            <a:avLst/>
          </a:prstGeom>
          <a:ln w="5715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82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a:t>Career Connections Framework</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875" b="285"/>
          <a:stretch/>
        </p:blipFill>
        <p:spPr bwMode="auto">
          <a:xfrm>
            <a:off x="172845" y="1237785"/>
            <a:ext cx="8627785" cy="4839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852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Connections Framework</a:t>
            </a: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455"/>
          <a:stretch/>
        </p:blipFill>
        <p:spPr bwMode="auto">
          <a:xfrm>
            <a:off x="945815" y="1103531"/>
            <a:ext cx="7252370" cy="50267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500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63943" y="20519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Interventions for Students At-Risk of Dropping Out</a:t>
            </a:r>
          </a:p>
        </p:txBody>
      </p:sp>
    </p:spTree>
    <p:extLst>
      <p:ext uri="{BB962C8B-B14F-4D97-AF65-F5344CB8AC3E}">
        <p14:creationId xmlns:p14="http://schemas.microsoft.com/office/powerpoint/2010/main" val="41329233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66"/>
          <a:stretch/>
        </p:blipFill>
        <p:spPr>
          <a:xfrm>
            <a:off x="-30480" y="-60006"/>
            <a:ext cx="9174480" cy="6445566"/>
          </a:xfrm>
        </p:spPr>
      </p:pic>
      <p:sp>
        <p:nvSpPr>
          <p:cNvPr id="5" name="Rectangle 4"/>
          <p:cNvSpPr/>
          <p:nvPr/>
        </p:nvSpPr>
        <p:spPr>
          <a:xfrm>
            <a:off x="5535449" y="2375466"/>
            <a:ext cx="3471391" cy="1323439"/>
          </a:xfrm>
          <a:prstGeom prst="rect">
            <a:avLst/>
          </a:prstGeom>
        </p:spPr>
        <p:txBody>
          <a:bodyPr wrap="square">
            <a:spAutoFit/>
          </a:bodyPr>
          <a:lstStyle/>
          <a:p>
            <a:r>
              <a:rPr lang="en-US" sz="4000" b="1" dirty="0">
                <a:solidFill>
                  <a:schemeClr val="bg1"/>
                </a:solidFill>
                <a:latin typeface="Arial" panose="020B0604020202020204" pitchFamily="34" charset="0"/>
                <a:cs typeface="Arial" panose="020B0604020202020204" pitchFamily="34" charset="0"/>
              </a:rPr>
              <a:t>Student Success Plan</a:t>
            </a:r>
          </a:p>
        </p:txBody>
      </p:sp>
    </p:spTree>
    <p:extLst>
      <p:ext uri="{BB962C8B-B14F-4D97-AF65-F5344CB8AC3E}">
        <p14:creationId xmlns:p14="http://schemas.microsoft.com/office/powerpoint/2010/main" val="296526351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4714" r="32792"/>
          <a:stretch/>
        </p:blipFill>
        <p:spPr>
          <a:xfrm>
            <a:off x="323555" y="864552"/>
            <a:ext cx="4400845" cy="4698048"/>
          </a:xfrm>
        </p:spPr>
      </p:pic>
      <p:sp>
        <p:nvSpPr>
          <p:cNvPr id="5" name="Rectangle 4"/>
          <p:cNvSpPr/>
          <p:nvPr/>
        </p:nvSpPr>
        <p:spPr>
          <a:xfrm>
            <a:off x="5141749" y="630321"/>
            <a:ext cx="3471391" cy="1938992"/>
          </a:xfrm>
          <a:prstGeom prst="rect">
            <a:avLst/>
          </a:prstGeom>
        </p:spPr>
        <p:txBody>
          <a:bodyPr wrap="square">
            <a:spAutoFit/>
          </a:bodyPr>
          <a:lstStyle/>
          <a:p>
            <a:r>
              <a:rPr lang="en-US" sz="4000" dirty="0">
                <a:latin typeface="Arial" panose="020B0604020202020204" pitchFamily="34" charset="0"/>
                <a:cs typeface="Arial" panose="020B0604020202020204" pitchFamily="34" charset="0"/>
              </a:rPr>
              <a:t>Model plan for schools to customize</a:t>
            </a:r>
          </a:p>
        </p:txBody>
      </p:sp>
      <p:sp>
        <p:nvSpPr>
          <p:cNvPr id="2" name="TextBox 1"/>
          <p:cNvSpPr txBox="1"/>
          <p:nvPr/>
        </p:nvSpPr>
        <p:spPr>
          <a:xfrm>
            <a:off x="5141749" y="2986013"/>
            <a:ext cx="3471391" cy="461665"/>
          </a:xfrm>
          <a:prstGeom prst="rect">
            <a:avLst/>
          </a:prstGeom>
          <a:noFill/>
        </p:spPr>
        <p:txBody>
          <a:bodyPr wrap="square" rtlCol="0">
            <a:spAutoFit/>
          </a:bodyPr>
          <a:lstStyle/>
          <a:p>
            <a:r>
              <a:rPr lang="en-US" sz="2400" dirty="0"/>
              <a:t>Invite parent to assist</a:t>
            </a:r>
          </a:p>
        </p:txBody>
      </p:sp>
      <p:sp>
        <p:nvSpPr>
          <p:cNvPr id="6" name="TextBox 5"/>
          <p:cNvSpPr txBox="1"/>
          <p:nvPr/>
        </p:nvSpPr>
        <p:spPr>
          <a:xfrm>
            <a:off x="5141749" y="3615291"/>
            <a:ext cx="3471391" cy="1200328"/>
          </a:xfrm>
          <a:prstGeom prst="rect">
            <a:avLst/>
          </a:prstGeom>
          <a:noFill/>
        </p:spPr>
        <p:txBody>
          <a:bodyPr wrap="square" rtlCol="0">
            <a:spAutoFit/>
          </a:bodyPr>
          <a:lstStyle/>
          <a:p>
            <a:r>
              <a:rPr lang="en-US" sz="2400" dirty="0"/>
              <a:t>Provide copy and statement to non-participating parents</a:t>
            </a:r>
          </a:p>
        </p:txBody>
      </p:sp>
      <p:sp>
        <p:nvSpPr>
          <p:cNvPr id="7" name="TextBox 6"/>
          <p:cNvSpPr txBox="1"/>
          <p:nvPr/>
        </p:nvSpPr>
        <p:spPr>
          <a:xfrm>
            <a:off x="5141749" y="5014970"/>
            <a:ext cx="3471391" cy="830997"/>
          </a:xfrm>
          <a:prstGeom prst="rect">
            <a:avLst/>
          </a:prstGeom>
          <a:noFill/>
        </p:spPr>
        <p:txBody>
          <a:bodyPr wrap="square" rtlCol="0">
            <a:spAutoFit/>
          </a:bodyPr>
          <a:lstStyle/>
          <a:p>
            <a:r>
              <a:rPr lang="en-US" sz="2400" dirty="0"/>
              <a:t>Parent signature recommended</a:t>
            </a:r>
          </a:p>
        </p:txBody>
      </p:sp>
    </p:spTree>
    <p:extLst>
      <p:ext uri="{BB962C8B-B14F-4D97-AF65-F5344CB8AC3E}">
        <p14:creationId xmlns:p14="http://schemas.microsoft.com/office/powerpoint/2010/main" val="41810013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63943" y="23567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Career Pathways</a:t>
            </a:r>
          </a:p>
        </p:txBody>
      </p:sp>
    </p:spTree>
    <p:extLst>
      <p:ext uri="{BB962C8B-B14F-4D97-AF65-F5344CB8AC3E}">
        <p14:creationId xmlns:p14="http://schemas.microsoft.com/office/powerpoint/2010/main" val="9331655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Pathways</a:t>
            </a:r>
          </a:p>
        </p:txBody>
      </p:sp>
      <p:pic>
        <p:nvPicPr>
          <p:cNvPr id="6" name="Picture 5"/>
          <p:cNvPicPr>
            <a:picLocks noChangeAspect="1"/>
          </p:cNvPicPr>
          <p:nvPr/>
        </p:nvPicPr>
        <p:blipFill rotWithShape="1">
          <a:blip r:embed="rId3"/>
          <a:srcRect l="29028" t="13210" r="31528" b="8025"/>
          <a:stretch/>
        </p:blipFill>
        <p:spPr>
          <a:xfrm>
            <a:off x="567656" y="1283581"/>
            <a:ext cx="4279348" cy="480673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048145" y="1596592"/>
            <a:ext cx="2342496" cy="3008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Oval 8"/>
          <p:cNvSpPr/>
          <p:nvPr/>
        </p:nvSpPr>
        <p:spPr>
          <a:xfrm>
            <a:off x="3573376" y="4487479"/>
            <a:ext cx="1192695" cy="137822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4619872" y="2960177"/>
            <a:ext cx="1257960" cy="1645379"/>
          </a:xfrm>
          <a:prstGeom prst="straightConnector1">
            <a:avLst/>
          </a:prstGeom>
          <a:ln w="5715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rotWithShape="1">
          <a:blip r:embed="rId3"/>
          <a:srcRect l="58591" t="68952" r="33847" b="13179"/>
          <a:stretch/>
        </p:blipFill>
        <p:spPr>
          <a:xfrm rot="21220917">
            <a:off x="6126631" y="1616600"/>
            <a:ext cx="2189995" cy="2910479"/>
          </a:xfrm>
          <a:prstGeom prst="rect">
            <a:avLst/>
          </a:prstGeom>
        </p:spPr>
      </p:pic>
    </p:spTree>
    <p:extLst>
      <p:ext uri="{BB962C8B-B14F-4D97-AF65-F5344CB8AC3E}">
        <p14:creationId xmlns:p14="http://schemas.microsoft.com/office/powerpoint/2010/main" val="198490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5-01-14 at 3.10.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7872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1-14 at 3.11.1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302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OhioMeansJobs.com</a:t>
            </a:r>
          </a:p>
        </p:txBody>
      </p:sp>
      <p:pic>
        <p:nvPicPr>
          <p:cNvPr id="4" name="Picture 3" descr="Screen Shot 2015-01-14 at 3.03.28 PM.png"/>
          <p:cNvPicPr>
            <a:picLocks noChangeAspect="1"/>
          </p:cNvPicPr>
          <p:nvPr/>
        </p:nvPicPr>
        <p:blipFill rotWithShape="1">
          <a:blip r:embed="rId3">
            <a:extLst>
              <a:ext uri="{28A0092B-C50C-407E-A947-70E740481C1C}">
                <a14:useLocalDpi xmlns:a14="http://schemas.microsoft.com/office/drawing/2010/main" val="0"/>
              </a:ext>
            </a:extLst>
          </a:blip>
          <a:srcRect b="27294"/>
          <a:stretch/>
        </p:blipFill>
        <p:spPr>
          <a:xfrm>
            <a:off x="258012" y="1304074"/>
            <a:ext cx="8592078" cy="44317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0611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9F3A14-D2BD-4356-B4AA-4A8FAA003A7E}"/>
              </a:ext>
            </a:extLst>
          </p:cNvPr>
          <p:cNvPicPr>
            <a:picLocks noChangeAspect="1"/>
          </p:cNvPicPr>
          <p:nvPr/>
        </p:nvPicPr>
        <p:blipFill rotWithShape="1">
          <a:blip r:embed="rId3"/>
          <a:srcRect l="13636" t="7739" r="64167" b="7980"/>
          <a:stretch/>
        </p:blipFill>
        <p:spPr>
          <a:xfrm>
            <a:off x="418773" y="1283581"/>
            <a:ext cx="4577114" cy="4887923"/>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err="1"/>
              <a:t>OhioMeansJobs</a:t>
            </a:r>
            <a:r>
              <a:rPr lang="en-US" dirty="0"/>
              <a:t> K-12 Training</a:t>
            </a:r>
          </a:p>
        </p:txBody>
      </p:sp>
      <p:pic>
        <p:nvPicPr>
          <p:cNvPr id="7" name="Picture 6"/>
          <p:cNvPicPr>
            <a:picLocks noChangeAspect="1"/>
          </p:cNvPicPr>
          <p:nvPr/>
        </p:nvPicPr>
        <p:blipFill>
          <a:blip r:embed="rId4"/>
          <a:stretch>
            <a:fillRect/>
          </a:stretch>
        </p:blipFill>
        <p:spPr>
          <a:xfrm>
            <a:off x="6048145" y="1596592"/>
            <a:ext cx="2342496" cy="3008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Oval 8"/>
          <p:cNvSpPr/>
          <p:nvPr/>
        </p:nvSpPr>
        <p:spPr>
          <a:xfrm>
            <a:off x="1413164" y="4393870"/>
            <a:ext cx="1377537" cy="186442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a:cxnSpLocks/>
          </p:cNvCxnSpPr>
          <p:nvPr/>
        </p:nvCxnSpPr>
        <p:spPr>
          <a:xfrm flipV="1">
            <a:off x="2707330" y="2960178"/>
            <a:ext cx="3170502" cy="1777419"/>
          </a:xfrm>
          <a:prstGeom prst="straightConnector1">
            <a:avLst/>
          </a:prstGeom>
          <a:ln w="5715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38DE23F4-04F0-44E7-93BE-72E55AF8AEA8}"/>
              </a:ext>
            </a:extLst>
          </p:cNvPr>
          <p:cNvPicPr>
            <a:picLocks noChangeAspect="1"/>
          </p:cNvPicPr>
          <p:nvPr/>
        </p:nvPicPr>
        <p:blipFill rotWithShape="1">
          <a:blip r:embed="rId3"/>
          <a:srcRect l="19123" t="64065" r="75233" b="7980"/>
          <a:stretch/>
        </p:blipFill>
        <p:spPr>
          <a:xfrm rot="21207656">
            <a:off x="6130179" y="1588638"/>
            <a:ext cx="2178429" cy="30347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146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51243" y="22170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Pathways to Earn a High School Diploma</a:t>
            </a:r>
          </a:p>
        </p:txBody>
      </p:sp>
    </p:spTree>
    <p:extLst>
      <p:ext uri="{BB962C8B-B14F-4D97-AF65-F5344CB8AC3E}">
        <p14:creationId xmlns:p14="http://schemas.microsoft.com/office/powerpoint/2010/main" val="6301956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2" y="1402081"/>
            <a:ext cx="3934097" cy="3910596"/>
          </a:xfrm>
        </p:spPr>
        <p:txBody>
          <a:bodyPr/>
          <a:lstStyle/>
          <a:p>
            <a:pPr marL="0" indent="0">
              <a:buNone/>
            </a:pPr>
            <a:r>
              <a:rPr lang="en-US" dirty="0"/>
              <a:t>Start learning about graduation options in the middle grades </a:t>
            </a:r>
          </a:p>
          <a:p>
            <a:pPr marL="0" indent="0">
              <a:buNone/>
            </a:pPr>
            <a:endParaRPr lang="en-US" dirty="0"/>
          </a:p>
          <a:p>
            <a:pPr marL="0" indent="0">
              <a:buNone/>
            </a:pPr>
            <a:r>
              <a:rPr lang="en-US" dirty="0"/>
              <a:t>Inform goals and planning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7240" y="1402081"/>
            <a:ext cx="4084320" cy="4084320"/>
          </a:xfrm>
          <a:prstGeom prst="rect">
            <a:avLst/>
          </a:prstGeom>
        </p:spPr>
      </p:pic>
    </p:spTree>
    <p:extLst>
      <p:ext uri="{BB962C8B-B14F-4D97-AF65-F5344CB8AC3E}">
        <p14:creationId xmlns:p14="http://schemas.microsoft.com/office/powerpoint/2010/main" val="308413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095C5FB-1264-4749-BC9C-5BBC1BA1E432}"/>
              </a:ext>
            </a:extLst>
          </p:cNvPr>
          <p:cNvSpPr txBox="1">
            <a:spLocks/>
          </p:cNvSpPr>
          <p:nvPr/>
        </p:nvSpPr>
        <p:spPr>
          <a:xfrm>
            <a:off x="2209800" y="1691640"/>
            <a:ext cx="6610350" cy="3440648"/>
          </a:xfrm>
          <a:prstGeom prst="rect">
            <a:avLst/>
          </a:prstGeom>
        </p:spPr>
        <p:txBody>
          <a:bodyPr vert="horz" lIns="0" tIns="0" rIns="0" bIns="0" rtlCol="0" anchor="t" anchorCtr="0">
            <a:norm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000" dirty="0"/>
              <a:t>At least 18 points on state tests</a:t>
            </a:r>
          </a:p>
          <a:p>
            <a:endParaRPr lang="en-US" sz="3000" dirty="0"/>
          </a:p>
          <a:p>
            <a:pPr marL="0" indent="0">
              <a:buFont typeface="Arial"/>
              <a:buNone/>
            </a:pPr>
            <a:r>
              <a:rPr lang="en-US" sz="2800" dirty="0"/>
              <a:t>Industry-approved credential and a work-readiness score on </a:t>
            </a:r>
            <a:r>
              <a:rPr lang="en-US" sz="2800" dirty="0" err="1"/>
              <a:t>WorkKeys</a:t>
            </a:r>
            <a:endParaRPr lang="en-US" sz="2800" dirty="0"/>
          </a:p>
          <a:p>
            <a:pPr marL="0" indent="0">
              <a:buFont typeface="Arial"/>
              <a:buNone/>
            </a:pPr>
            <a:endParaRPr lang="en-US" sz="2800" dirty="0"/>
          </a:p>
          <a:p>
            <a:pPr marL="0" indent="0">
              <a:buFont typeface="Arial"/>
              <a:buNone/>
            </a:pPr>
            <a:r>
              <a:rPr lang="en-US" sz="2800" dirty="0"/>
              <a:t>Remediation-free score on ACT or SAT</a:t>
            </a:r>
          </a:p>
        </p:txBody>
      </p:sp>
      <p:pic>
        <p:nvPicPr>
          <p:cNvPr id="6" name="Picture 5">
            <a:extLst>
              <a:ext uri="{FF2B5EF4-FFF2-40B4-BE49-F238E27FC236}">
                <a16:creationId xmlns:a16="http://schemas.microsoft.com/office/drawing/2014/main" id="{DE0F5418-9788-4CA5-AC70-8883CA18A8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1000" y="1423855"/>
            <a:ext cx="1676400" cy="926048"/>
          </a:xfrm>
          <a:prstGeom prst="rect">
            <a:avLst/>
          </a:prstGeom>
        </p:spPr>
      </p:pic>
      <p:pic>
        <p:nvPicPr>
          <p:cNvPr id="7" name="Picture 6">
            <a:extLst>
              <a:ext uri="{FF2B5EF4-FFF2-40B4-BE49-F238E27FC236}">
                <a16:creationId xmlns:a16="http://schemas.microsoft.com/office/drawing/2014/main" id="{6AD928E9-4B8B-4B3F-83B9-81E0EA11387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1000" y="2692367"/>
            <a:ext cx="1676400" cy="926048"/>
          </a:xfrm>
          <a:prstGeom prst="rect">
            <a:avLst/>
          </a:prstGeom>
        </p:spPr>
      </p:pic>
      <p:pic>
        <p:nvPicPr>
          <p:cNvPr id="8" name="Picture 7">
            <a:extLst>
              <a:ext uri="{FF2B5EF4-FFF2-40B4-BE49-F238E27FC236}">
                <a16:creationId xmlns:a16="http://schemas.microsoft.com/office/drawing/2014/main" id="{C0975098-F9B3-42EB-923A-797CC9C615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1000" y="4151815"/>
            <a:ext cx="1676400" cy="926048"/>
          </a:xfrm>
          <a:prstGeom prst="rect">
            <a:avLst/>
          </a:prstGeom>
        </p:spPr>
      </p:pic>
      <p:sp>
        <p:nvSpPr>
          <p:cNvPr id="10" name="TextBox 9">
            <a:extLst>
              <a:ext uri="{FF2B5EF4-FFF2-40B4-BE49-F238E27FC236}">
                <a16:creationId xmlns:a16="http://schemas.microsoft.com/office/drawing/2014/main" id="{4D85A3B4-D67E-48D3-B50C-2B995CA4588C}"/>
              </a:ext>
            </a:extLst>
          </p:cNvPr>
          <p:cNvSpPr txBox="1"/>
          <p:nvPr/>
        </p:nvSpPr>
        <p:spPr>
          <a:xfrm>
            <a:off x="0" y="213133"/>
            <a:ext cx="9144000" cy="738664"/>
          </a:xfrm>
          <a:prstGeom prst="rect">
            <a:avLst/>
          </a:prstGeom>
          <a:noFill/>
        </p:spPr>
        <p:txBody>
          <a:bodyPr wrap="square" rtlCol="0">
            <a:spAutoFit/>
          </a:bodyPr>
          <a:lstStyle/>
          <a:p>
            <a:pPr algn="ctr"/>
            <a:r>
              <a:rPr lang="en-US" sz="4200" b="1" dirty="0">
                <a:solidFill>
                  <a:srgbClr val="C00000"/>
                </a:solidFill>
                <a:latin typeface="Arial"/>
                <a:cs typeface="Arial"/>
              </a:rPr>
              <a:t>Three Graduation Options</a:t>
            </a:r>
          </a:p>
        </p:txBody>
      </p:sp>
      <p:sp>
        <p:nvSpPr>
          <p:cNvPr id="11" name="Rectangle 10">
            <a:extLst>
              <a:ext uri="{FF2B5EF4-FFF2-40B4-BE49-F238E27FC236}">
                <a16:creationId xmlns:a16="http://schemas.microsoft.com/office/drawing/2014/main" id="{4655D664-2665-4411-ADC2-30F0B2489554}"/>
              </a:ext>
            </a:extLst>
          </p:cNvPr>
          <p:cNvSpPr/>
          <p:nvPr/>
        </p:nvSpPr>
        <p:spPr>
          <a:xfrm>
            <a:off x="2399805" y="5918297"/>
            <a:ext cx="6584868" cy="369332"/>
          </a:xfrm>
          <a:prstGeom prst="rect">
            <a:avLst/>
          </a:prstGeom>
        </p:spPr>
        <p:txBody>
          <a:bodyPr wrap="square">
            <a:spAutoFit/>
          </a:bodyPr>
          <a:lstStyle/>
          <a:p>
            <a:r>
              <a:rPr lang="en-US" dirty="0"/>
              <a:t>http://education.ohio.gov/Topics/Ohio-s-Graduation-Requirements</a:t>
            </a:r>
          </a:p>
        </p:txBody>
      </p:sp>
    </p:spTree>
    <p:extLst>
      <p:ext uri="{BB962C8B-B14F-4D97-AF65-F5344CB8AC3E}">
        <p14:creationId xmlns:p14="http://schemas.microsoft.com/office/powerpoint/2010/main" val="3624796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51243" y="20138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Credit Flexibility – Academic and Career Tech</a:t>
            </a:r>
          </a:p>
        </p:txBody>
      </p:sp>
    </p:spTree>
    <p:extLst>
      <p:ext uri="{BB962C8B-B14F-4D97-AF65-F5344CB8AC3E}">
        <p14:creationId xmlns:p14="http://schemas.microsoft.com/office/powerpoint/2010/main" val="36916620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3EBFD0-1D15-4707-8B89-039412B3B21E}"/>
              </a:ext>
            </a:extLst>
          </p:cNvPr>
          <p:cNvPicPr>
            <a:picLocks noChangeAspect="1"/>
          </p:cNvPicPr>
          <p:nvPr/>
        </p:nvPicPr>
        <p:blipFill rotWithShape="1">
          <a:blip r:embed="rId3">
            <a:extLst>
              <a:ext uri="{28A0092B-C50C-407E-A947-70E740481C1C}">
                <a14:useLocalDpi xmlns:a14="http://schemas.microsoft.com/office/drawing/2010/main" val="0"/>
              </a:ext>
            </a:extLst>
          </a:blip>
          <a:srcRect t="56109" b="4324"/>
          <a:stretch/>
        </p:blipFill>
        <p:spPr>
          <a:xfrm>
            <a:off x="3233739" y="252411"/>
            <a:ext cx="5305424" cy="592455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D17BEB8B-DA2E-42C0-A00D-8C1A6B4B80A2}"/>
              </a:ext>
            </a:extLst>
          </p:cNvPr>
          <p:cNvPicPr>
            <a:picLocks noChangeAspect="1"/>
          </p:cNvPicPr>
          <p:nvPr/>
        </p:nvPicPr>
        <p:blipFill rotWithShape="1">
          <a:blip r:embed="rId4">
            <a:extLst>
              <a:ext uri="{28A0092B-C50C-407E-A947-70E740481C1C}">
                <a14:useLocalDpi xmlns:a14="http://schemas.microsoft.com/office/drawing/2010/main" val="0"/>
              </a:ext>
            </a:extLst>
          </a:blip>
          <a:srcRect l="2228" t="2889" r="2360" b="53092"/>
          <a:stretch/>
        </p:blipFill>
        <p:spPr>
          <a:xfrm>
            <a:off x="3581400" y="261936"/>
            <a:ext cx="4572000" cy="5953125"/>
          </a:xfrm>
          <a:prstGeom prst="rect">
            <a:avLst/>
          </a:prstGeom>
          <a:ln>
            <a:noFill/>
          </a:ln>
          <a:effectLst>
            <a:outerShdw blurRad="292100" dist="139700" dir="2700000" algn="tl" rotWithShape="0">
              <a:srgbClr val="333333">
                <a:alpha val="65000"/>
              </a:srgbClr>
            </a:outerShdw>
          </a:effectLst>
        </p:spPr>
      </p:pic>
      <p:sp>
        <p:nvSpPr>
          <p:cNvPr id="4" name="Arrow: Pentagon 3">
            <a:extLst>
              <a:ext uri="{FF2B5EF4-FFF2-40B4-BE49-F238E27FC236}">
                <a16:creationId xmlns:a16="http://schemas.microsoft.com/office/drawing/2014/main" id="{10B28C27-6F59-4A45-9EEC-CEC75E6BC662}"/>
              </a:ext>
            </a:extLst>
          </p:cNvPr>
          <p:cNvSpPr/>
          <p:nvPr/>
        </p:nvSpPr>
        <p:spPr>
          <a:xfrm>
            <a:off x="252249" y="793540"/>
            <a:ext cx="3520965" cy="2054772"/>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Title 1"/>
          <p:cNvSpPr>
            <a:spLocks noGrp="1"/>
          </p:cNvSpPr>
          <p:nvPr>
            <p:ph type="title"/>
          </p:nvPr>
        </p:nvSpPr>
        <p:spPr>
          <a:xfrm>
            <a:off x="252249" y="1266928"/>
            <a:ext cx="2853559" cy="1107996"/>
          </a:xfrm>
        </p:spPr>
        <p:txBody>
          <a:bodyPr/>
          <a:lstStyle/>
          <a:p>
            <a:r>
              <a:rPr lang="en-US" sz="3600" dirty="0">
                <a:solidFill>
                  <a:schemeClr val="bg1"/>
                </a:solidFill>
              </a:rPr>
              <a:t>Credit Flex Courses</a:t>
            </a:r>
          </a:p>
        </p:txBody>
      </p:sp>
    </p:spTree>
    <p:extLst>
      <p:ext uri="{BB962C8B-B14F-4D97-AF65-F5344CB8AC3E}">
        <p14:creationId xmlns:p14="http://schemas.microsoft.com/office/powerpoint/2010/main" val="167706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780" y="1875054"/>
            <a:ext cx="3522651" cy="558183"/>
          </a:xfrm>
        </p:spPr>
        <p:txBody>
          <a:bodyPr/>
          <a:lstStyle/>
          <a:p>
            <a:pPr marL="0" indent="0">
              <a:buNone/>
            </a:pPr>
            <a:r>
              <a:rPr lang="en-US" dirty="0"/>
              <a:t>More time in schedule</a:t>
            </a:r>
          </a:p>
        </p:txBody>
      </p:sp>
      <p:sp>
        <p:nvSpPr>
          <p:cNvPr id="6" name="Content Placeholder 2"/>
          <p:cNvSpPr txBox="1">
            <a:spLocks/>
          </p:cNvSpPr>
          <p:nvPr/>
        </p:nvSpPr>
        <p:spPr>
          <a:xfrm>
            <a:off x="695780" y="3226328"/>
            <a:ext cx="3522651" cy="55818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Relevance</a:t>
            </a:r>
          </a:p>
        </p:txBody>
      </p:sp>
      <p:sp>
        <p:nvSpPr>
          <p:cNvPr id="8" name="TextBox 7"/>
          <p:cNvSpPr txBox="1"/>
          <p:nvPr/>
        </p:nvSpPr>
        <p:spPr>
          <a:xfrm>
            <a:off x="0" y="213133"/>
            <a:ext cx="9144000" cy="738664"/>
          </a:xfrm>
          <a:prstGeom prst="rect">
            <a:avLst/>
          </a:prstGeom>
          <a:noFill/>
        </p:spPr>
        <p:txBody>
          <a:bodyPr wrap="square" rtlCol="0">
            <a:spAutoFit/>
          </a:bodyPr>
          <a:lstStyle/>
          <a:p>
            <a:pPr algn="ctr"/>
            <a:r>
              <a:rPr lang="en-US" sz="4200" b="1" dirty="0">
                <a:solidFill>
                  <a:srgbClr val="C00000"/>
                </a:solidFill>
                <a:latin typeface="Arial"/>
                <a:cs typeface="Arial"/>
              </a:rPr>
              <a:t>Integrated Courses</a:t>
            </a:r>
          </a:p>
        </p:txBody>
      </p:sp>
      <p:sp>
        <p:nvSpPr>
          <p:cNvPr id="7" name="Content Placeholder 2"/>
          <p:cNvSpPr txBox="1">
            <a:spLocks/>
          </p:cNvSpPr>
          <p:nvPr/>
        </p:nvSpPr>
        <p:spPr>
          <a:xfrm>
            <a:off x="695780" y="4124687"/>
            <a:ext cx="3522651" cy="55818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Experiential learning</a:t>
            </a:r>
          </a:p>
        </p:txBody>
      </p:sp>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282" y="1571857"/>
            <a:ext cx="4007651" cy="4007651"/>
          </a:xfrm>
          <a:prstGeom prst="rect">
            <a:avLst/>
          </a:prstGeom>
          <a:ln>
            <a:noFill/>
          </a:ln>
          <a:effectLst>
            <a:softEdge rad="112500"/>
          </a:effectLst>
        </p:spPr>
      </p:pic>
    </p:spTree>
    <p:extLst>
      <p:ext uri="{BB962C8B-B14F-4D97-AF65-F5344CB8AC3E}">
        <p14:creationId xmlns:p14="http://schemas.microsoft.com/office/powerpoint/2010/main" val="30891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51243" y="22678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Documentation</a:t>
            </a:r>
          </a:p>
        </p:txBody>
      </p:sp>
    </p:spTree>
    <p:extLst>
      <p:ext uri="{BB962C8B-B14F-4D97-AF65-F5344CB8AC3E}">
        <p14:creationId xmlns:p14="http://schemas.microsoft.com/office/powerpoint/2010/main" val="31951352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9B0497-74B9-4F58-872F-9EAC316FF1C8}"/>
              </a:ext>
            </a:extLst>
          </p:cNvPr>
          <p:cNvPicPr>
            <a:picLocks noChangeAspect="1"/>
          </p:cNvPicPr>
          <p:nvPr/>
        </p:nvPicPr>
        <p:blipFill>
          <a:blip r:embed="rId3"/>
          <a:stretch>
            <a:fillRect/>
          </a:stretch>
        </p:blipFill>
        <p:spPr>
          <a:xfrm>
            <a:off x="2197333" y="643466"/>
            <a:ext cx="4749333" cy="55710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7290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415" y="1977546"/>
          <a:ext cx="2728956" cy="183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3351243" y="1950368"/>
            <a:ext cx="5603712" cy="1313532"/>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4200" b="1" dirty="0">
                <a:solidFill>
                  <a:srgbClr val="C00000"/>
                </a:solidFill>
              </a:rPr>
              <a:t>Successful Postsecondary Transitions</a:t>
            </a:r>
          </a:p>
        </p:txBody>
      </p:sp>
    </p:spTree>
    <p:extLst>
      <p:ext uri="{BB962C8B-B14F-4D97-AF65-F5344CB8AC3E}">
        <p14:creationId xmlns:p14="http://schemas.microsoft.com/office/powerpoint/2010/main" val="20985104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 y="1362445"/>
            <a:ext cx="4389120" cy="3270516"/>
          </a:xfrm>
        </p:spPr>
        <p:txBody>
          <a:bodyPr/>
          <a:lstStyle/>
          <a:p>
            <a:pPr marL="0" indent="0">
              <a:buNone/>
            </a:pPr>
            <a:r>
              <a:rPr lang="en-US" dirty="0"/>
              <a:t>Interventions for students in need of remediation </a:t>
            </a:r>
          </a:p>
          <a:p>
            <a:pPr marL="0" indent="0">
              <a:buNone/>
            </a:pPr>
            <a:endParaRPr lang="en-US" dirty="0"/>
          </a:p>
          <a:p>
            <a:pPr marL="0" indent="0">
              <a:buNone/>
            </a:pPr>
            <a:r>
              <a:rPr lang="en-US" dirty="0"/>
              <a:t>Mathematics and English language arts </a:t>
            </a:r>
            <a:endParaRPr lang="en-US" sz="4000" dirty="0"/>
          </a:p>
          <a:p>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6914" t="6712" r="17050" b="2878"/>
          <a:stretch/>
        </p:blipFill>
        <p:spPr>
          <a:xfrm>
            <a:off x="5120640" y="228599"/>
            <a:ext cx="3718560" cy="6111242"/>
          </a:xfrm>
          <a:prstGeom prst="rect">
            <a:avLst/>
          </a:prstGeom>
          <a:ln>
            <a:noFill/>
          </a:ln>
          <a:effectLst>
            <a:softEdge rad="112500"/>
          </a:effectLst>
        </p:spPr>
      </p:pic>
    </p:spTree>
    <p:extLst>
      <p:ext uri="{BB962C8B-B14F-4D97-AF65-F5344CB8AC3E}">
        <p14:creationId xmlns:p14="http://schemas.microsoft.com/office/powerpoint/2010/main" val="328895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66545"/>
            <a:ext cx="8229600" cy="1938992"/>
          </a:xfrm>
        </p:spPr>
        <p:txBody>
          <a:bodyPr/>
          <a:lstStyle/>
          <a:p>
            <a:r>
              <a:rPr lang="en-US" dirty="0"/>
              <a:t>It's about graduating students TO something, instead of FROM something.</a:t>
            </a:r>
          </a:p>
        </p:txBody>
      </p:sp>
    </p:spTree>
    <p:extLst>
      <p:ext uri="{BB962C8B-B14F-4D97-AF65-F5344CB8AC3E}">
        <p14:creationId xmlns:p14="http://schemas.microsoft.com/office/powerpoint/2010/main" val="555944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909" y="5358696"/>
            <a:ext cx="7772400" cy="553998"/>
          </a:xfrm>
        </p:spPr>
        <p:txBody>
          <a:bodyPr/>
          <a:lstStyle/>
          <a:p>
            <a:r>
              <a:rPr lang="en-US" sz="3600" dirty="0"/>
              <a:t>OhioMeansJobs-Readiness Seal</a:t>
            </a:r>
          </a:p>
        </p:txBody>
      </p:sp>
      <p:sp>
        <p:nvSpPr>
          <p:cNvPr id="3" name="Subtitle 2"/>
          <p:cNvSpPr>
            <a:spLocks noGrp="1"/>
          </p:cNvSpPr>
          <p:nvPr>
            <p:ph type="subTitle" idx="1"/>
          </p:nvPr>
        </p:nvSpPr>
        <p:spPr>
          <a:xfrm>
            <a:off x="104909" y="6002478"/>
            <a:ext cx="6733636" cy="276999"/>
          </a:xfrm>
        </p:spPr>
        <p:txBody>
          <a:bodyPr/>
          <a:lstStyle/>
          <a:p>
            <a:r>
              <a:rPr lang="en-US" sz="1800" dirty="0"/>
              <a:t>Kayla Mickens – Ohio Department of Education</a:t>
            </a:r>
          </a:p>
        </p:txBody>
      </p:sp>
    </p:spTree>
    <p:extLst>
      <p:ext uri="{BB962C8B-B14F-4D97-AF65-F5344CB8AC3E}">
        <p14:creationId xmlns:p14="http://schemas.microsoft.com/office/powerpoint/2010/main" val="322471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B7C82F-AB7E-4F0C-B829-FA1B9C41518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F55FFF17-D3D5-4F58-BA56-54EA901CE03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2" descr="OMJ_ReadinessSeal.png">
            <a:extLst>
              <a:ext uri="{FF2B5EF4-FFF2-40B4-BE49-F238E27FC236}">
                <a16:creationId xmlns:a16="http://schemas.microsoft.com/office/drawing/2014/main" id="{03CD9BC7-C324-4093-AE1B-A4897C749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620" y="1884535"/>
            <a:ext cx="3336580" cy="33365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1837" y="1078053"/>
            <a:ext cx="3545163" cy="2809875"/>
          </a:xfrm>
        </p:spPr>
        <p:txBody>
          <a:bodyPr vert="horz" lIns="91440" tIns="45720" rIns="91440" bIns="45720" rtlCol="0" anchor="b">
            <a:normAutofit/>
          </a:bodyPr>
          <a:lstStyle/>
          <a:p>
            <a:pPr algn="l" defTabSz="914400">
              <a:lnSpc>
                <a:spcPct val="90000"/>
              </a:lnSpc>
            </a:pPr>
            <a:r>
              <a:rPr lang="en-US" sz="3300" kern="1200" dirty="0">
                <a:solidFill>
                  <a:schemeClr val="bg1">
                    <a:lumMod val="85000"/>
                    <a:lumOff val="15000"/>
                  </a:schemeClr>
                </a:solidFill>
                <a:latin typeface="Arial" panose="020B0604020202020204" pitchFamily="34" charset="0"/>
                <a:cs typeface="Arial" panose="020B0604020202020204" pitchFamily="34" charset="0"/>
              </a:rPr>
              <a:t>OhioMeansJobs-Readiness Seal</a:t>
            </a:r>
          </a:p>
        </p:txBody>
      </p:sp>
      <p:sp>
        <p:nvSpPr>
          <p:cNvPr id="3" name="Content Placeholder 2"/>
          <p:cNvSpPr>
            <a:spLocks noGrp="1"/>
          </p:cNvSpPr>
          <p:nvPr>
            <p:ph idx="1"/>
          </p:nvPr>
        </p:nvSpPr>
        <p:spPr>
          <a:xfrm>
            <a:off x="391837" y="4038600"/>
            <a:ext cx="3000629" cy="1109469"/>
          </a:xfrm>
        </p:spPr>
        <p:txBody>
          <a:bodyPr vert="horz" lIns="91440" tIns="45720" rIns="91440" bIns="45720" rtlCol="0" anchor="t">
            <a:normAutofit/>
          </a:bodyPr>
          <a:lstStyle/>
          <a:p>
            <a:pPr marL="0" indent="0" defTabSz="914400">
              <a:lnSpc>
                <a:spcPct val="90000"/>
              </a:lnSpc>
              <a:spcBef>
                <a:spcPts val="1000"/>
              </a:spcBef>
              <a:buNone/>
            </a:pPr>
            <a:r>
              <a:rPr lang="en-US" sz="1800" b="1" kern="1200" dirty="0">
                <a:solidFill>
                  <a:schemeClr val="bg1">
                    <a:lumMod val="85000"/>
                    <a:lumOff val="15000"/>
                  </a:schemeClr>
                </a:solidFill>
                <a:latin typeface="Arial" panose="020B0604020202020204" pitchFamily="34" charset="0"/>
                <a:cs typeface="Arial" panose="020B0604020202020204" pitchFamily="34" charset="0"/>
              </a:rPr>
              <a:t>Addressing the “soft skills” gap and recognizing Ohio’s work-ready students</a:t>
            </a:r>
          </a:p>
        </p:txBody>
      </p:sp>
      <p:pic>
        <p:nvPicPr>
          <p:cNvPr id="10" name="Picture 9">
            <a:extLst>
              <a:ext uri="{FF2B5EF4-FFF2-40B4-BE49-F238E27FC236}">
                <a16:creationId xmlns:a16="http://schemas.microsoft.com/office/drawing/2014/main" id="{389EAEDA-270A-4B74-8356-6FE2F0CB5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53" y="1566156"/>
            <a:ext cx="2803900" cy="1248482"/>
          </a:xfrm>
          <a:prstGeom prst="rect">
            <a:avLst/>
          </a:prstGeom>
        </p:spPr>
      </p:pic>
      <p:grpSp>
        <p:nvGrpSpPr>
          <p:cNvPr id="7" name="Group 6">
            <a:extLst>
              <a:ext uri="{FF2B5EF4-FFF2-40B4-BE49-F238E27FC236}">
                <a16:creationId xmlns:a16="http://schemas.microsoft.com/office/drawing/2014/main" id="{AEE05BCC-1312-4643-989E-6A9A49D65583}"/>
              </a:ext>
            </a:extLst>
          </p:cNvPr>
          <p:cNvGrpSpPr/>
          <p:nvPr/>
        </p:nvGrpSpPr>
        <p:grpSpPr>
          <a:xfrm>
            <a:off x="2946400" y="5811363"/>
            <a:ext cx="6172200" cy="529434"/>
            <a:chOff x="1282122" y="5731544"/>
            <a:chExt cx="7861878" cy="617273"/>
          </a:xfrm>
        </p:grpSpPr>
        <p:pic>
          <p:nvPicPr>
            <p:cNvPr id="15" name="Picture 14">
              <a:extLst>
                <a:ext uri="{FF2B5EF4-FFF2-40B4-BE49-F238E27FC236}">
                  <a16:creationId xmlns:a16="http://schemas.microsoft.com/office/drawing/2014/main" id="{12F1A43F-083A-4717-A4F7-8E714E46ECF2}"/>
                </a:ext>
              </a:extLst>
            </p:cNvPr>
            <p:cNvPicPr>
              <a:picLocks noChangeAspect="1"/>
            </p:cNvPicPr>
            <p:nvPr/>
          </p:nvPicPr>
          <p:blipFill rotWithShape="1">
            <a:blip r:embed="rId4">
              <a:extLst>
                <a:ext uri="{28A0092B-C50C-407E-A947-70E740481C1C}">
                  <a14:useLocalDpi xmlns:a14="http://schemas.microsoft.com/office/drawing/2010/main" val="0"/>
                </a:ext>
              </a:extLst>
            </a:blip>
            <a:srcRect l="27637" t="35995" r="21621" b="21701"/>
            <a:stretch/>
          </p:blipFill>
          <p:spPr>
            <a:xfrm>
              <a:off x="3783271" y="5869122"/>
              <a:ext cx="5360729" cy="479695"/>
            </a:xfrm>
            <a:prstGeom prst="rect">
              <a:avLst/>
            </a:prstGeom>
          </p:spPr>
        </p:pic>
        <p:pic>
          <p:nvPicPr>
            <p:cNvPr id="6" name="Picture 5" descr="Screen Clipping">
              <a:extLst>
                <a:ext uri="{FF2B5EF4-FFF2-40B4-BE49-F238E27FC236}">
                  <a16:creationId xmlns:a16="http://schemas.microsoft.com/office/drawing/2014/main" id="{3239B17D-DC85-4D62-9AA2-8B679C457C36}"/>
                </a:ext>
              </a:extLst>
            </p:cNvPr>
            <p:cNvPicPr>
              <a:picLocks noChangeAspect="1"/>
            </p:cNvPicPr>
            <p:nvPr/>
          </p:nvPicPr>
          <p:blipFill>
            <a:blip r:embed="rId5"/>
            <a:stretch>
              <a:fillRect/>
            </a:stretch>
          </p:blipFill>
          <p:spPr>
            <a:xfrm>
              <a:off x="1282122" y="5731544"/>
              <a:ext cx="2270957" cy="617273"/>
            </a:xfrm>
            <a:prstGeom prst="rect">
              <a:avLst/>
            </a:prstGeom>
          </p:spPr>
        </p:pic>
      </p:grpSp>
    </p:spTree>
    <p:extLst>
      <p:ext uri="{BB962C8B-B14F-4D97-AF65-F5344CB8AC3E}">
        <p14:creationId xmlns:p14="http://schemas.microsoft.com/office/powerpoint/2010/main" val="2247462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323CB-825C-4BD3-9C57-58DF77682677}"/>
              </a:ext>
            </a:extLst>
          </p:cNvPr>
          <p:cNvSpPr>
            <a:spLocks noGrp="1"/>
          </p:cNvSpPr>
          <p:nvPr>
            <p:ph type="title"/>
          </p:nvPr>
        </p:nvSpPr>
        <p:spPr/>
        <p:txBody>
          <a:bodyPr/>
          <a:lstStyle/>
          <a:p>
            <a:r>
              <a:rPr lang="en-US" dirty="0"/>
              <a:t>Why?</a:t>
            </a:r>
          </a:p>
        </p:txBody>
      </p:sp>
      <p:pic>
        <p:nvPicPr>
          <p:cNvPr id="5" name="Content Placeholder 4" descr="Screen Clipping">
            <a:extLst>
              <a:ext uri="{FF2B5EF4-FFF2-40B4-BE49-F238E27FC236}">
                <a16:creationId xmlns:a16="http://schemas.microsoft.com/office/drawing/2014/main" id="{05ADBA2F-DEEE-4A06-B1B1-44B998F10382}"/>
              </a:ext>
            </a:extLst>
          </p:cNvPr>
          <p:cNvPicPr>
            <a:picLocks noGrp="1" noChangeAspect="1"/>
          </p:cNvPicPr>
          <p:nvPr>
            <p:ph idx="1"/>
          </p:nvPr>
        </p:nvPicPr>
        <p:blipFill>
          <a:blip r:embed="rId2"/>
          <a:stretch>
            <a:fillRect/>
          </a:stretch>
        </p:blipFill>
        <p:spPr>
          <a:xfrm>
            <a:off x="353310" y="1261117"/>
            <a:ext cx="8437379" cy="48981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300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AC3E-0B5F-4CD3-89B8-9E83C3396EC7}"/>
              </a:ext>
            </a:extLst>
          </p:cNvPr>
          <p:cNvSpPr>
            <a:spLocks noGrp="1"/>
          </p:cNvSpPr>
          <p:nvPr>
            <p:ph type="title"/>
          </p:nvPr>
        </p:nvSpPr>
        <p:spPr>
          <a:xfrm>
            <a:off x="446683" y="123836"/>
            <a:ext cx="8229600" cy="646331"/>
          </a:xfrm>
        </p:spPr>
        <p:txBody>
          <a:bodyPr/>
          <a:lstStyle/>
          <a:p>
            <a:r>
              <a:rPr lang="en-US" dirty="0"/>
              <a:t>Background</a:t>
            </a:r>
          </a:p>
        </p:txBody>
      </p:sp>
      <p:sp>
        <p:nvSpPr>
          <p:cNvPr id="43" name="Shape 19085">
            <a:extLst>
              <a:ext uri="{FF2B5EF4-FFF2-40B4-BE49-F238E27FC236}">
                <a16:creationId xmlns:a16="http://schemas.microsoft.com/office/drawing/2014/main" id="{E6A74046-B4AE-4A45-8CC0-14E2A5FCCA96}"/>
              </a:ext>
            </a:extLst>
          </p:cNvPr>
          <p:cNvSpPr/>
          <p:nvPr/>
        </p:nvSpPr>
        <p:spPr>
          <a:xfrm>
            <a:off x="3600492" y="2577578"/>
            <a:ext cx="935285" cy="615350"/>
          </a:xfrm>
          <a:custGeom>
            <a:avLst/>
            <a:gdLst/>
            <a:ahLst/>
            <a:cxnLst>
              <a:cxn ang="0">
                <a:pos x="wd2" y="hd2"/>
              </a:cxn>
              <a:cxn ang="5400000">
                <a:pos x="wd2" y="hd2"/>
              </a:cxn>
              <a:cxn ang="10800000">
                <a:pos x="wd2" y="hd2"/>
              </a:cxn>
              <a:cxn ang="16200000">
                <a:pos x="wd2" y="hd2"/>
              </a:cxn>
            </a:cxnLst>
            <a:rect l="0" t="0" r="r" b="b"/>
            <a:pathLst>
              <a:path w="21425" h="21600" extrusionOk="0">
                <a:moveTo>
                  <a:pt x="13" y="0"/>
                </a:moveTo>
                <a:cubicBezTo>
                  <a:pt x="-175" y="5237"/>
                  <a:pt x="1702" y="10137"/>
                  <a:pt x="4777" y="12439"/>
                </a:cubicBezTo>
                <a:cubicBezTo>
                  <a:pt x="7780" y="14688"/>
                  <a:pt x="11288" y="13910"/>
                  <a:pt x="14524" y="15077"/>
                </a:cubicBezTo>
                <a:cubicBezTo>
                  <a:pt x="17224" y="16051"/>
                  <a:pt x="19645" y="18339"/>
                  <a:pt x="21425" y="21600"/>
                </a:cubicBezTo>
              </a:path>
            </a:pathLst>
          </a:custGeom>
          <a:ln w="38100" cmpd="sng">
            <a:solidFill>
              <a:schemeClr val="accent2"/>
            </a:solidFill>
            <a:miter lim="400000"/>
          </a:ln>
        </p:spPr>
        <p:txBody>
          <a:bodyPr lIns="19050" tIns="19050" rIns="19050" bIns="19050" anchor="ctr"/>
          <a:lstStyle/>
          <a:p>
            <a:pPr>
              <a:defRPr sz="3200"/>
            </a:pPr>
            <a:endParaRPr sz="1200" dirty="0"/>
          </a:p>
        </p:txBody>
      </p:sp>
      <p:sp>
        <p:nvSpPr>
          <p:cNvPr id="44" name="Shape 19086">
            <a:extLst>
              <a:ext uri="{FF2B5EF4-FFF2-40B4-BE49-F238E27FC236}">
                <a16:creationId xmlns:a16="http://schemas.microsoft.com/office/drawing/2014/main" id="{7C102E15-4951-4AB9-9F11-DAD03870C61C}"/>
              </a:ext>
            </a:extLst>
          </p:cNvPr>
          <p:cNvSpPr/>
          <p:nvPr/>
        </p:nvSpPr>
        <p:spPr>
          <a:xfrm>
            <a:off x="3315991" y="2978763"/>
            <a:ext cx="1211721" cy="2288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813" y="10856"/>
                  <a:pt x="8193" y="14807"/>
                  <a:pt x="12470" y="11252"/>
                </a:cubicBezTo>
                <a:cubicBezTo>
                  <a:pt x="13154" y="10683"/>
                  <a:pt x="13833" y="9920"/>
                  <a:pt x="14523" y="9570"/>
                </a:cubicBezTo>
                <a:cubicBezTo>
                  <a:pt x="17094" y="8267"/>
                  <a:pt x="19653" y="12616"/>
                  <a:pt x="21600" y="21600"/>
                </a:cubicBezTo>
              </a:path>
            </a:pathLst>
          </a:custGeom>
          <a:ln w="38100" cmpd="sng">
            <a:solidFill>
              <a:schemeClr val="accent1"/>
            </a:solidFill>
            <a:miter lim="400000"/>
          </a:ln>
        </p:spPr>
        <p:txBody>
          <a:bodyPr lIns="19050" tIns="19050" rIns="19050" bIns="19050" anchor="ctr"/>
          <a:lstStyle/>
          <a:p>
            <a:pPr>
              <a:defRPr sz="3200"/>
            </a:pPr>
            <a:endParaRPr sz="1200" dirty="0"/>
          </a:p>
        </p:txBody>
      </p:sp>
      <p:sp>
        <p:nvSpPr>
          <p:cNvPr id="45" name="Shape 19087">
            <a:extLst>
              <a:ext uri="{FF2B5EF4-FFF2-40B4-BE49-F238E27FC236}">
                <a16:creationId xmlns:a16="http://schemas.microsoft.com/office/drawing/2014/main" id="{5B144AE5-5699-4F9A-BA4D-BD9C0B07DD12}"/>
              </a:ext>
            </a:extLst>
          </p:cNvPr>
          <p:cNvSpPr/>
          <p:nvPr/>
        </p:nvSpPr>
        <p:spPr>
          <a:xfrm>
            <a:off x="4572116" y="2459060"/>
            <a:ext cx="0" cy="693239"/>
          </a:xfrm>
          <a:prstGeom prst="line">
            <a:avLst/>
          </a:prstGeom>
          <a:ln w="38100" cmpd="sng">
            <a:solidFill>
              <a:schemeClr val="accent3"/>
            </a:solidFill>
            <a:miter lim="400000"/>
          </a:ln>
        </p:spPr>
        <p:txBody>
          <a:bodyPr lIns="19050" tIns="19050" rIns="19050" bIns="19050" anchor="ctr"/>
          <a:lstStyle/>
          <a:p>
            <a:pPr>
              <a:defRPr sz="3200"/>
            </a:pPr>
            <a:endParaRPr sz="1200" dirty="0"/>
          </a:p>
        </p:txBody>
      </p:sp>
      <p:sp>
        <p:nvSpPr>
          <p:cNvPr id="46" name="Shape 19089">
            <a:extLst>
              <a:ext uri="{FF2B5EF4-FFF2-40B4-BE49-F238E27FC236}">
                <a16:creationId xmlns:a16="http://schemas.microsoft.com/office/drawing/2014/main" id="{46CACFE6-9BD3-4339-B5A8-0A686837C6AA}"/>
              </a:ext>
            </a:extLst>
          </p:cNvPr>
          <p:cNvSpPr/>
          <p:nvPr/>
        </p:nvSpPr>
        <p:spPr>
          <a:xfrm flipH="1">
            <a:off x="4616792" y="2980081"/>
            <a:ext cx="1202826" cy="22751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92" y="10783"/>
                  <a:pt x="8148" y="14713"/>
                  <a:pt x="12402" y="11192"/>
                </a:cubicBezTo>
                <a:cubicBezTo>
                  <a:pt x="13092" y="10621"/>
                  <a:pt x="13776" y="9853"/>
                  <a:pt x="14471" y="9501"/>
                </a:cubicBezTo>
                <a:cubicBezTo>
                  <a:pt x="17061" y="8187"/>
                  <a:pt x="19639" y="12562"/>
                  <a:pt x="21600" y="21600"/>
                </a:cubicBezTo>
              </a:path>
            </a:pathLst>
          </a:custGeom>
          <a:ln w="38100" cmpd="sng">
            <a:solidFill>
              <a:schemeClr val="accent5"/>
            </a:solidFill>
            <a:miter lim="400000"/>
          </a:ln>
        </p:spPr>
        <p:txBody>
          <a:bodyPr lIns="19050" tIns="19050" rIns="19050" bIns="19050" anchor="ctr"/>
          <a:lstStyle/>
          <a:p>
            <a:pPr>
              <a:defRPr sz="3200"/>
            </a:pPr>
            <a:endParaRPr sz="1200" dirty="0"/>
          </a:p>
        </p:txBody>
      </p:sp>
      <p:grpSp>
        <p:nvGrpSpPr>
          <p:cNvPr id="47" name="Group 19121">
            <a:extLst>
              <a:ext uri="{FF2B5EF4-FFF2-40B4-BE49-F238E27FC236}">
                <a16:creationId xmlns:a16="http://schemas.microsoft.com/office/drawing/2014/main" id="{9AE0F48F-B0C2-48FE-B7DC-CD7CC0DE2790}"/>
              </a:ext>
            </a:extLst>
          </p:cNvPr>
          <p:cNvGrpSpPr/>
          <p:nvPr/>
        </p:nvGrpSpPr>
        <p:grpSpPr>
          <a:xfrm>
            <a:off x="3760501" y="1178493"/>
            <a:ext cx="1622998" cy="1545681"/>
            <a:chOff x="-1" y="-1"/>
            <a:chExt cx="4327991" cy="4121812"/>
          </a:xfrm>
        </p:grpSpPr>
        <p:sp>
          <p:nvSpPr>
            <p:cNvPr id="48" name="Shape 19107">
              <a:extLst>
                <a:ext uri="{FF2B5EF4-FFF2-40B4-BE49-F238E27FC236}">
                  <a16:creationId xmlns:a16="http://schemas.microsoft.com/office/drawing/2014/main" id="{F420E795-BE5A-4C54-B893-6BEA11003FBB}"/>
                </a:ext>
              </a:extLst>
            </p:cNvPr>
            <p:cNvSpPr/>
            <p:nvPr/>
          </p:nvSpPr>
          <p:spPr>
            <a:xfrm>
              <a:off x="0" y="-1"/>
              <a:ext cx="4324304" cy="4121401"/>
            </a:xfrm>
            <a:custGeom>
              <a:avLst/>
              <a:gdLst/>
              <a:ahLst/>
              <a:cxnLst>
                <a:cxn ang="0">
                  <a:pos x="wd2" y="hd2"/>
                </a:cxn>
                <a:cxn ang="5400000">
                  <a:pos x="wd2" y="hd2"/>
                </a:cxn>
                <a:cxn ang="10800000">
                  <a:pos x="wd2" y="hd2"/>
                </a:cxn>
                <a:cxn ang="16200000">
                  <a:pos x="wd2" y="hd2"/>
                </a:cxn>
              </a:cxnLst>
              <a:rect l="0" t="0" r="r" b="b"/>
              <a:pathLst>
                <a:path w="20836" h="20856" extrusionOk="0">
                  <a:moveTo>
                    <a:pt x="20249" y="7503"/>
                  </a:moveTo>
                  <a:lnTo>
                    <a:pt x="13824" y="6523"/>
                  </a:lnTo>
                  <a:lnTo>
                    <a:pt x="11006" y="526"/>
                  </a:lnTo>
                  <a:cubicBezTo>
                    <a:pt x="10465" y="-484"/>
                    <a:pt x="9967" y="218"/>
                    <a:pt x="9803" y="510"/>
                  </a:cubicBezTo>
                  <a:lnTo>
                    <a:pt x="6977" y="6523"/>
                  </a:lnTo>
                  <a:lnTo>
                    <a:pt x="693" y="7482"/>
                  </a:lnTo>
                  <a:cubicBezTo>
                    <a:pt x="-455" y="7717"/>
                    <a:pt x="126" y="8491"/>
                    <a:pt x="321" y="8713"/>
                  </a:cubicBezTo>
                  <a:lnTo>
                    <a:pt x="4861" y="13361"/>
                  </a:lnTo>
                  <a:lnTo>
                    <a:pt x="3774" y="20021"/>
                  </a:lnTo>
                  <a:cubicBezTo>
                    <a:pt x="3685" y="21059"/>
                    <a:pt x="4394" y="20864"/>
                    <a:pt x="4709" y="20730"/>
                  </a:cubicBezTo>
                  <a:lnTo>
                    <a:pt x="10400" y="17588"/>
                  </a:lnTo>
                  <a:lnTo>
                    <a:pt x="16140" y="20757"/>
                  </a:lnTo>
                  <a:cubicBezTo>
                    <a:pt x="16991" y="21116"/>
                    <a:pt x="17052" y="20410"/>
                    <a:pt x="17032" y="20050"/>
                  </a:cubicBezTo>
                  <a:lnTo>
                    <a:pt x="15939" y="13361"/>
                  </a:lnTo>
                  <a:lnTo>
                    <a:pt x="20629" y="8561"/>
                  </a:lnTo>
                  <a:cubicBezTo>
                    <a:pt x="21145" y="7870"/>
                    <a:pt x="20578" y="7598"/>
                    <a:pt x="20249" y="7503"/>
                  </a:cubicBezTo>
                  <a:close/>
                </a:path>
              </a:pathLst>
            </a:custGeom>
            <a:gradFill flip="none" rotWithShape="1">
              <a:gsLst>
                <a:gs pos="3000">
                  <a:schemeClr val="accent3">
                    <a:lumMod val="60000"/>
                    <a:lumOff val="40000"/>
                  </a:schemeClr>
                </a:gs>
                <a:gs pos="72000">
                  <a:schemeClr val="accent3"/>
                </a:gs>
              </a:gsLst>
              <a:path path="shape">
                <a:fillToRect l="50000" t="50000" r="50000" b="50000"/>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nvGrpSpPr>
            <p:cNvPr id="49" name="Group 19120">
              <a:extLst>
                <a:ext uri="{FF2B5EF4-FFF2-40B4-BE49-F238E27FC236}">
                  <a16:creationId xmlns:a16="http://schemas.microsoft.com/office/drawing/2014/main" id="{78B1D1B0-0CA9-4B6B-83AA-CAAD91B3CB2B}"/>
                </a:ext>
              </a:extLst>
            </p:cNvPr>
            <p:cNvGrpSpPr/>
            <p:nvPr/>
          </p:nvGrpSpPr>
          <p:grpSpPr>
            <a:xfrm>
              <a:off x="-1" y="-1"/>
              <a:ext cx="4327991" cy="4121812"/>
              <a:chOff x="0" y="0"/>
              <a:chExt cx="4327989" cy="4121810"/>
            </a:xfrm>
          </p:grpSpPr>
          <p:sp>
            <p:nvSpPr>
              <p:cNvPr id="50" name="Shape 19108">
                <a:extLst>
                  <a:ext uri="{FF2B5EF4-FFF2-40B4-BE49-F238E27FC236}">
                    <a16:creationId xmlns:a16="http://schemas.microsoft.com/office/drawing/2014/main" id="{7D4F14CB-9FE5-453B-B690-19EE17A8BE6D}"/>
                  </a:ext>
                </a:extLst>
              </p:cNvPr>
              <p:cNvSpPr/>
              <p:nvPr/>
            </p:nvSpPr>
            <p:spPr>
              <a:xfrm>
                <a:off x="2162773" y="1289345"/>
                <a:ext cx="2155722" cy="764226"/>
              </a:xfrm>
              <a:custGeom>
                <a:avLst/>
                <a:gdLst/>
                <a:ahLst/>
                <a:cxnLst>
                  <a:cxn ang="0">
                    <a:pos x="wd2" y="hd2"/>
                  </a:cxn>
                  <a:cxn ang="5400000">
                    <a:pos x="wd2" y="hd2"/>
                  </a:cxn>
                  <a:cxn ang="10800000">
                    <a:pos x="wd2" y="hd2"/>
                  </a:cxn>
                  <a:cxn ang="16200000">
                    <a:pos x="wd2" y="hd2"/>
                  </a:cxn>
                </a:cxnLst>
                <a:rect l="0" t="0" r="r" b="b"/>
                <a:pathLst>
                  <a:path w="21600" h="21600" extrusionOk="0">
                    <a:moveTo>
                      <a:pt x="20481" y="5468"/>
                    </a:moveTo>
                    <a:lnTo>
                      <a:pt x="7140" y="0"/>
                    </a:lnTo>
                    <a:lnTo>
                      <a:pt x="0" y="21570"/>
                    </a:lnTo>
                    <a:lnTo>
                      <a:pt x="0" y="21579"/>
                    </a:lnTo>
                    <a:cubicBezTo>
                      <a:pt x="4" y="21581"/>
                      <a:pt x="7" y="21589"/>
                      <a:pt x="7" y="21600"/>
                    </a:cubicBezTo>
                    <a:lnTo>
                      <a:pt x="21600" y="7461"/>
                    </a:lnTo>
                    <a:cubicBezTo>
                      <a:pt x="21381" y="6349"/>
                      <a:pt x="20856" y="5759"/>
                      <a:pt x="20481" y="5468"/>
                    </a:cubicBezTo>
                    <a:close/>
                  </a:path>
                </a:pathLst>
              </a:custGeom>
              <a:solidFill>
                <a:srgbClr val="FFFFFF">
                  <a:alpha val="3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1" name="Shape 19109">
                <a:extLst>
                  <a:ext uri="{FF2B5EF4-FFF2-40B4-BE49-F238E27FC236}">
                    <a16:creationId xmlns:a16="http://schemas.microsoft.com/office/drawing/2014/main" id="{D539E35D-E4C9-45E8-A51A-041FD32F413B}"/>
                  </a:ext>
                </a:extLst>
              </p:cNvPr>
              <p:cNvSpPr/>
              <p:nvPr/>
            </p:nvSpPr>
            <p:spPr>
              <a:xfrm>
                <a:off x="2162773" y="1555533"/>
                <a:ext cx="2165217" cy="1086684"/>
              </a:xfrm>
              <a:custGeom>
                <a:avLst/>
                <a:gdLst/>
                <a:ahLst/>
                <a:cxnLst>
                  <a:cxn ang="0">
                    <a:pos x="wd2" y="hd2"/>
                  </a:cxn>
                  <a:cxn ang="5400000">
                    <a:pos x="wd2" y="hd2"/>
                  </a:cxn>
                  <a:cxn ang="10800000">
                    <a:pos x="wd2" y="hd2"/>
                  </a:cxn>
                  <a:cxn ang="16200000">
                    <a:pos x="wd2" y="hd2"/>
                  </a:cxn>
                </a:cxnLst>
                <a:rect l="0" t="0" r="r" b="b"/>
                <a:pathLst>
                  <a:path w="21523" h="21600" extrusionOk="0">
                    <a:moveTo>
                      <a:pt x="21422" y="0"/>
                    </a:moveTo>
                    <a:lnTo>
                      <a:pt x="0" y="9944"/>
                    </a:lnTo>
                    <a:cubicBezTo>
                      <a:pt x="1" y="9945"/>
                      <a:pt x="1" y="9946"/>
                      <a:pt x="1" y="9948"/>
                    </a:cubicBezTo>
                    <a:cubicBezTo>
                      <a:pt x="1" y="9951"/>
                      <a:pt x="1" y="9954"/>
                      <a:pt x="0" y="9956"/>
                    </a:cubicBezTo>
                    <a:lnTo>
                      <a:pt x="1" y="9958"/>
                    </a:lnTo>
                    <a:lnTo>
                      <a:pt x="11424" y="21600"/>
                    </a:lnTo>
                    <a:lnTo>
                      <a:pt x="21094" y="2752"/>
                    </a:lnTo>
                    <a:cubicBezTo>
                      <a:pt x="21574" y="1530"/>
                      <a:pt x="21600" y="641"/>
                      <a:pt x="21422" y="0"/>
                    </a:cubicBezTo>
                    <a:close/>
                  </a:path>
                </a:pathLst>
              </a:custGeom>
              <a:solidFill>
                <a:srgbClr val="2C353F">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2" name="Shape 19110">
                <a:extLst>
                  <a:ext uri="{FF2B5EF4-FFF2-40B4-BE49-F238E27FC236}">
                    <a16:creationId xmlns:a16="http://schemas.microsoft.com/office/drawing/2014/main" id="{6CE5935A-16AC-4D0A-918E-C521AA6A4A24}"/>
                  </a:ext>
                </a:extLst>
              </p:cNvPr>
              <p:cNvSpPr/>
              <p:nvPr/>
            </p:nvSpPr>
            <p:spPr>
              <a:xfrm>
                <a:off x="823517" y="2054634"/>
                <a:ext cx="1338993" cy="2063749"/>
              </a:xfrm>
              <a:custGeom>
                <a:avLst/>
                <a:gdLst/>
                <a:ahLst/>
                <a:cxnLst>
                  <a:cxn ang="0">
                    <a:pos x="wd2" y="hd2"/>
                  </a:cxn>
                  <a:cxn ang="5400000">
                    <a:pos x="wd2" y="hd2"/>
                  </a:cxn>
                  <a:cxn ang="10800000">
                    <a:pos x="wd2" y="hd2"/>
                  </a:cxn>
                  <a:cxn ang="16200000">
                    <a:pos x="wd2" y="hd2"/>
                  </a:cxn>
                </a:cxnLst>
                <a:rect l="0" t="0" r="r" b="b"/>
                <a:pathLst>
                  <a:path w="21600" h="21430" extrusionOk="0">
                    <a:moveTo>
                      <a:pt x="21600" y="6"/>
                    </a:moveTo>
                    <a:cubicBezTo>
                      <a:pt x="21599" y="6"/>
                      <a:pt x="21598" y="6"/>
                      <a:pt x="21596" y="6"/>
                    </a:cubicBezTo>
                    <a:cubicBezTo>
                      <a:pt x="21589" y="6"/>
                      <a:pt x="21583" y="4"/>
                      <a:pt x="21581" y="0"/>
                    </a:cubicBezTo>
                    <a:lnTo>
                      <a:pt x="0" y="21223"/>
                    </a:lnTo>
                    <a:cubicBezTo>
                      <a:pt x="716" y="21600"/>
                      <a:pt x="1888" y="21380"/>
                      <a:pt x="2544" y="21209"/>
                    </a:cubicBezTo>
                    <a:lnTo>
                      <a:pt x="21600" y="14760"/>
                    </a:lnTo>
                    <a:cubicBezTo>
                      <a:pt x="21600" y="14760"/>
                      <a:pt x="21600" y="6"/>
                      <a:pt x="21600" y="6"/>
                    </a:cubicBezTo>
                    <a:close/>
                  </a:path>
                </a:pathLst>
              </a:custGeom>
              <a:solidFill>
                <a:srgbClr val="2C353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3" name="Shape 19111">
                <a:extLst>
                  <a:ext uri="{FF2B5EF4-FFF2-40B4-BE49-F238E27FC236}">
                    <a16:creationId xmlns:a16="http://schemas.microsoft.com/office/drawing/2014/main" id="{0FBD68EC-D99B-400C-8021-3CFDD101F1D8}"/>
                  </a:ext>
                </a:extLst>
              </p:cNvPr>
              <p:cNvSpPr/>
              <p:nvPr/>
            </p:nvSpPr>
            <p:spPr>
              <a:xfrm>
                <a:off x="2162773" y="2054634"/>
                <a:ext cx="1339858" cy="2067177"/>
              </a:xfrm>
              <a:custGeom>
                <a:avLst/>
                <a:gdLst/>
                <a:ahLst/>
                <a:cxnLst>
                  <a:cxn ang="0">
                    <a:pos x="wd2" y="hd2"/>
                  </a:cxn>
                  <a:cxn ang="5400000">
                    <a:pos x="wd2" y="hd2"/>
                  </a:cxn>
                  <a:cxn ang="10800000">
                    <a:pos x="wd2" y="hd2"/>
                  </a:cxn>
                  <a:cxn ang="16200000">
                    <a:pos x="wd2" y="hd2"/>
                  </a:cxn>
                </a:cxnLst>
                <a:rect l="0" t="0" r="r" b="b"/>
                <a:pathLst>
                  <a:path w="21600" h="21486" extrusionOk="0">
                    <a:moveTo>
                      <a:pt x="21600" y="21250"/>
                    </a:moveTo>
                    <a:lnTo>
                      <a:pt x="12" y="0"/>
                    </a:lnTo>
                    <a:lnTo>
                      <a:pt x="11" y="0"/>
                    </a:lnTo>
                    <a:cubicBezTo>
                      <a:pt x="9" y="2"/>
                      <a:pt x="5" y="5"/>
                      <a:pt x="0" y="5"/>
                    </a:cubicBezTo>
                    <a:lnTo>
                      <a:pt x="0" y="14773"/>
                    </a:lnTo>
                    <a:lnTo>
                      <a:pt x="19205" y="21282"/>
                    </a:lnTo>
                    <a:cubicBezTo>
                      <a:pt x="20430" y="21600"/>
                      <a:pt x="21165" y="21512"/>
                      <a:pt x="21600" y="21250"/>
                    </a:cubicBezTo>
                    <a:close/>
                  </a:path>
                </a:pathLst>
              </a:custGeom>
              <a:solidFill>
                <a:srgbClr val="2C353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4" name="Shape 19112">
                <a:extLst>
                  <a:ext uri="{FF2B5EF4-FFF2-40B4-BE49-F238E27FC236}">
                    <a16:creationId xmlns:a16="http://schemas.microsoft.com/office/drawing/2014/main" id="{6151AFED-9159-4C8B-8885-E99405DBB0FE}"/>
                  </a:ext>
                </a:extLst>
              </p:cNvPr>
              <p:cNvSpPr/>
              <p:nvPr/>
            </p:nvSpPr>
            <p:spPr>
              <a:xfrm>
                <a:off x="2162773" y="2054634"/>
                <a:ext cx="1376085" cy="2044449"/>
              </a:xfrm>
              <a:custGeom>
                <a:avLst/>
                <a:gdLst/>
                <a:ahLst/>
                <a:cxnLst>
                  <a:cxn ang="0">
                    <a:pos x="wd2" y="hd2"/>
                  </a:cxn>
                  <a:cxn ang="5400000">
                    <a:pos x="wd2" y="hd2"/>
                  </a:cxn>
                  <a:cxn ang="10800000">
                    <a:pos x="wd2" y="hd2"/>
                  </a:cxn>
                  <a:cxn ang="16200000">
                    <a:pos x="wd2" y="hd2"/>
                  </a:cxn>
                </a:cxnLst>
                <a:rect l="0" t="0" r="r" b="b"/>
                <a:pathLst>
                  <a:path w="21572" h="21600" extrusionOk="0">
                    <a:moveTo>
                      <a:pt x="21563" y="20158"/>
                    </a:moveTo>
                    <a:lnTo>
                      <a:pt x="18009" y="6192"/>
                    </a:lnTo>
                    <a:lnTo>
                      <a:pt x="18016" y="6188"/>
                    </a:lnTo>
                    <a:lnTo>
                      <a:pt x="0" y="0"/>
                    </a:lnTo>
                    <a:lnTo>
                      <a:pt x="20993" y="21600"/>
                    </a:lnTo>
                    <a:cubicBezTo>
                      <a:pt x="21552" y="21247"/>
                      <a:pt x="21600" y="20585"/>
                      <a:pt x="21563" y="20158"/>
                    </a:cubicBezTo>
                    <a:close/>
                  </a:path>
                </a:pathLst>
              </a:custGeom>
              <a:solidFill>
                <a:srgbClr val="2C353F">
                  <a:alpha val="4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5" name="Shape 19113">
                <a:extLst>
                  <a:ext uri="{FF2B5EF4-FFF2-40B4-BE49-F238E27FC236}">
                    <a16:creationId xmlns:a16="http://schemas.microsoft.com/office/drawing/2014/main" id="{D7BFBE5F-DA16-46CA-B8B6-6D2AC0100830}"/>
                  </a:ext>
                </a:extLst>
              </p:cNvPr>
              <p:cNvSpPr/>
              <p:nvPr/>
            </p:nvSpPr>
            <p:spPr>
              <a:xfrm>
                <a:off x="1422439" y="0"/>
                <a:ext cx="740725" cy="2052990"/>
              </a:xfrm>
              <a:custGeom>
                <a:avLst/>
                <a:gdLst/>
                <a:ahLst/>
                <a:cxnLst>
                  <a:cxn ang="0">
                    <a:pos x="wd2" y="hd2"/>
                  </a:cxn>
                  <a:cxn ang="5400000">
                    <a:pos x="wd2" y="hd2"/>
                  </a:cxn>
                  <a:cxn ang="10800000">
                    <a:pos x="wd2" y="hd2"/>
                  </a:cxn>
                  <a:cxn ang="16200000">
                    <a:pos x="wd2" y="hd2"/>
                  </a:cxn>
                </a:cxnLst>
                <a:rect l="0" t="0" r="r" b="b"/>
                <a:pathLst>
                  <a:path w="21600" h="21600" extrusionOk="0">
                    <a:moveTo>
                      <a:pt x="17982" y="1061"/>
                    </a:moveTo>
                    <a:lnTo>
                      <a:pt x="883" y="13562"/>
                    </a:lnTo>
                    <a:lnTo>
                      <a:pt x="0" y="13608"/>
                    </a:lnTo>
                    <a:lnTo>
                      <a:pt x="21572" y="21600"/>
                    </a:lnTo>
                    <a:cubicBezTo>
                      <a:pt x="21578" y="21598"/>
                      <a:pt x="21585" y="21597"/>
                      <a:pt x="21593" y="21597"/>
                    </a:cubicBezTo>
                    <a:lnTo>
                      <a:pt x="21600" y="21594"/>
                    </a:lnTo>
                    <a:lnTo>
                      <a:pt x="21600" y="0"/>
                    </a:lnTo>
                    <a:cubicBezTo>
                      <a:pt x="19918" y="18"/>
                      <a:pt x="18584" y="694"/>
                      <a:pt x="17982" y="106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6" name="Shape 19114">
                <a:extLst>
                  <a:ext uri="{FF2B5EF4-FFF2-40B4-BE49-F238E27FC236}">
                    <a16:creationId xmlns:a16="http://schemas.microsoft.com/office/drawing/2014/main" id="{38953296-AAB8-4E91-BB33-52989B494D41}"/>
                  </a:ext>
                </a:extLst>
              </p:cNvPr>
              <p:cNvSpPr/>
              <p:nvPr/>
            </p:nvSpPr>
            <p:spPr>
              <a:xfrm>
                <a:off x="0" y="1555533"/>
                <a:ext cx="2156773" cy="1091842"/>
              </a:xfrm>
              <a:custGeom>
                <a:avLst/>
                <a:gdLst/>
                <a:ahLst/>
                <a:cxnLst>
                  <a:cxn ang="0">
                    <a:pos x="wd2" y="hd2"/>
                  </a:cxn>
                  <a:cxn ang="5400000">
                    <a:pos x="wd2" y="hd2"/>
                  </a:cxn>
                  <a:cxn ang="10800000">
                    <a:pos x="wd2" y="hd2"/>
                  </a:cxn>
                  <a:cxn ang="16200000">
                    <a:pos x="wd2" y="hd2"/>
                  </a:cxn>
                </a:cxnLst>
                <a:rect l="0" t="0" r="r" b="b"/>
                <a:pathLst>
                  <a:path w="21385" h="21600" extrusionOk="0">
                    <a:moveTo>
                      <a:pt x="21385" y="9871"/>
                    </a:moveTo>
                    <a:lnTo>
                      <a:pt x="78" y="0"/>
                    </a:lnTo>
                    <a:cubicBezTo>
                      <a:pt x="-215" y="1226"/>
                      <a:pt x="395" y="2737"/>
                      <a:pt x="659" y="3310"/>
                    </a:cubicBezTo>
                    <a:lnTo>
                      <a:pt x="10003" y="21482"/>
                    </a:lnTo>
                    <a:lnTo>
                      <a:pt x="9993" y="21600"/>
                    </a:lnTo>
                    <a:cubicBezTo>
                      <a:pt x="9993" y="21600"/>
                      <a:pt x="21385" y="9871"/>
                      <a:pt x="21385" y="987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7" name="Shape 19115">
                <a:extLst>
                  <a:ext uri="{FF2B5EF4-FFF2-40B4-BE49-F238E27FC236}">
                    <a16:creationId xmlns:a16="http://schemas.microsoft.com/office/drawing/2014/main" id="{D6BFB5BC-CE59-4813-8331-CF1E822BB016}"/>
                  </a:ext>
                </a:extLst>
              </p:cNvPr>
              <p:cNvSpPr/>
              <p:nvPr/>
            </p:nvSpPr>
            <p:spPr>
              <a:xfrm>
                <a:off x="8318" y="1297663"/>
                <a:ext cx="2149615" cy="760047"/>
              </a:xfrm>
              <a:custGeom>
                <a:avLst/>
                <a:gdLst/>
                <a:ahLst/>
                <a:cxnLst>
                  <a:cxn ang="0">
                    <a:pos x="wd2" y="hd2"/>
                  </a:cxn>
                  <a:cxn ang="5400000">
                    <a:pos x="wd2" y="hd2"/>
                  </a:cxn>
                  <a:cxn ang="10800000">
                    <a:pos x="wd2" y="hd2"/>
                  </a:cxn>
                  <a:cxn ang="16200000">
                    <a:pos x="wd2" y="hd2"/>
                  </a:cxn>
                </a:cxnLst>
                <a:rect l="0" t="0" r="r" b="b"/>
                <a:pathLst>
                  <a:path w="21600" h="21600" extrusionOk="0">
                    <a:moveTo>
                      <a:pt x="14166" y="0"/>
                    </a:moveTo>
                    <a:lnTo>
                      <a:pt x="1366" y="5261"/>
                    </a:lnTo>
                    <a:cubicBezTo>
                      <a:pt x="550" y="5710"/>
                      <a:pt x="153" y="6510"/>
                      <a:pt x="0" y="7420"/>
                    </a:cubicBezTo>
                    <a:lnTo>
                      <a:pt x="21593" y="21600"/>
                    </a:lnTo>
                    <a:lnTo>
                      <a:pt x="21599" y="21592"/>
                    </a:lnTo>
                    <a:cubicBezTo>
                      <a:pt x="21599" y="21590"/>
                      <a:pt x="21600" y="21589"/>
                      <a:pt x="21600" y="21588"/>
                    </a:cubicBezTo>
                    <a:cubicBezTo>
                      <a:pt x="21600" y="21588"/>
                      <a:pt x="14166" y="0"/>
                      <a:pt x="14166" y="0"/>
                    </a:cubicBezTo>
                    <a:close/>
                  </a:path>
                </a:pathLst>
              </a:custGeom>
              <a:solidFill>
                <a:srgbClr val="FFFFF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8" name="Shape 19116">
                <a:extLst>
                  <a:ext uri="{FF2B5EF4-FFF2-40B4-BE49-F238E27FC236}">
                    <a16:creationId xmlns:a16="http://schemas.microsoft.com/office/drawing/2014/main" id="{73AA955B-7D76-41D3-93C1-B00207BAA755}"/>
                  </a:ext>
                </a:extLst>
              </p:cNvPr>
              <p:cNvSpPr/>
              <p:nvPr/>
            </p:nvSpPr>
            <p:spPr>
              <a:xfrm>
                <a:off x="781925" y="2054634"/>
                <a:ext cx="1375670" cy="2044538"/>
              </a:xfrm>
              <a:custGeom>
                <a:avLst/>
                <a:gdLst/>
                <a:ahLst/>
                <a:cxnLst>
                  <a:cxn ang="0">
                    <a:pos x="wd2" y="hd2"/>
                  </a:cxn>
                  <a:cxn ang="5400000">
                    <a:pos x="wd2" y="hd2"/>
                  </a:cxn>
                  <a:cxn ang="10800000">
                    <a:pos x="wd2" y="hd2"/>
                  </a:cxn>
                  <a:cxn ang="16200000">
                    <a:pos x="wd2" y="hd2"/>
                  </a:cxn>
                </a:cxnLst>
                <a:rect l="0" t="0" r="r" b="b"/>
                <a:pathLst>
                  <a:path w="21516" h="21600" extrusionOk="0">
                    <a:moveTo>
                      <a:pt x="592" y="21600"/>
                    </a:moveTo>
                    <a:lnTo>
                      <a:pt x="21516" y="8"/>
                    </a:lnTo>
                    <a:cubicBezTo>
                      <a:pt x="21515" y="6"/>
                      <a:pt x="21515" y="5"/>
                      <a:pt x="21515" y="3"/>
                    </a:cubicBezTo>
                    <a:cubicBezTo>
                      <a:pt x="21515" y="2"/>
                      <a:pt x="21515" y="2"/>
                      <a:pt x="21515" y="1"/>
                    </a:cubicBezTo>
                    <a:lnTo>
                      <a:pt x="21509" y="0"/>
                    </a:lnTo>
                    <a:lnTo>
                      <a:pt x="3539" y="6264"/>
                    </a:lnTo>
                    <a:lnTo>
                      <a:pt x="25" y="20104"/>
                    </a:lnTo>
                    <a:cubicBezTo>
                      <a:pt x="-84" y="20918"/>
                      <a:pt x="174" y="21369"/>
                      <a:pt x="592" y="21600"/>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59" name="Shape 19117">
                <a:extLst>
                  <a:ext uri="{FF2B5EF4-FFF2-40B4-BE49-F238E27FC236}">
                    <a16:creationId xmlns:a16="http://schemas.microsoft.com/office/drawing/2014/main" id="{AE2E70D0-A598-4A3F-93F8-D7DB0B4415CB}"/>
                  </a:ext>
                </a:extLst>
              </p:cNvPr>
              <p:cNvSpPr/>
              <p:nvPr/>
            </p:nvSpPr>
            <p:spPr>
              <a:xfrm>
                <a:off x="0" y="0"/>
                <a:ext cx="4317213" cy="4107520"/>
              </a:xfrm>
              <a:custGeom>
                <a:avLst/>
                <a:gdLst/>
                <a:ahLst/>
                <a:cxnLst>
                  <a:cxn ang="0">
                    <a:pos x="wd2" y="hd2"/>
                  </a:cxn>
                  <a:cxn ang="5400000">
                    <a:pos x="wd2" y="hd2"/>
                  </a:cxn>
                  <a:cxn ang="10800000">
                    <a:pos x="wd2" y="hd2"/>
                  </a:cxn>
                  <a:cxn ang="16200000">
                    <a:pos x="wd2" y="hd2"/>
                  </a:cxn>
                </a:cxnLst>
                <a:rect l="0" t="0" r="r" b="b"/>
                <a:pathLst>
                  <a:path w="21600" h="21597" extrusionOk="0">
                    <a:moveTo>
                      <a:pt x="10990" y="10671"/>
                    </a:moveTo>
                    <a:lnTo>
                      <a:pt x="14436" y="6792"/>
                    </a:lnTo>
                    <a:lnTo>
                      <a:pt x="14339" y="6778"/>
                    </a:lnTo>
                    <a:lnTo>
                      <a:pt x="14310" y="6715"/>
                    </a:lnTo>
                    <a:lnTo>
                      <a:pt x="10856" y="10601"/>
                    </a:lnTo>
                    <a:lnTo>
                      <a:pt x="10856" y="5"/>
                    </a:lnTo>
                    <a:cubicBezTo>
                      <a:pt x="10807" y="-3"/>
                      <a:pt x="10759" y="-1"/>
                      <a:pt x="10713" y="9"/>
                    </a:cubicBezTo>
                    <a:lnTo>
                      <a:pt x="10713" y="10615"/>
                    </a:lnTo>
                    <a:lnTo>
                      <a:pt x="7166" y="6787"/>
                    </a:lnTo>
                    <a:lnTo>
                      <a:pt x="6991" y="6814"/>
                    </a:lnTo>
                    <a:lnTo>
                      <a:pt x="10562" y="10667"/>
                    </a:lnTo>
                    <a:lnTo>
                      <a:pt x="63" y="8106"/>
                    </a:lnTo>
                    <a:cubicBezTo>
                      <a:pt x="33" y="8150"/>
                      <a:pt x="12" y="8197"/>
                      <a:pt x="0" y="8245"/>
                    </a:cubicBezTo>
                    <a:lnTo>
                      <a:pt x="10571" y="10824"/>
                    </a:lnTo>
                    <a:lnTo>
                      <a:pt x="4998" y="13846"/>
                    </a:lnTo>
                    <a:lnTo>
                      <a:pt x="5033" y="13883"/>
                    </a:lnTo>
                    <a:lnTo>
                      <a:pt x="5013" y="14007"/>
                    </a:lnTo>
                    <a:lnTo>
                      <a:pt x="10575" y="10991"/>
                    </a:lnTo>
                    <a:lnTo>
                      <a:pt x="4033" y="21493"/>
                    </a:lnTo>
                    <a:cubicBezTo>
                      <a:pt x="4066" y="21534"/>
                      <a:pt x="4104" y="21565"/>
                      <a:pt x="4145" y="21589"/>
                    </a:cubicBezTo>
                    <a:lnTo>
                      <a:pt x="10713" y="11043"/>
                    </a:lnTo>
                    <a:lnTo>
                      <a:pt x="10713" y="18314"/>
                    </a:lnTo>
                    <a:lnTo>
                      <a:pt x="10785" y="18274"/>
                    </a:lnTo>
                    <a:lnTo>
                      <a:pt x="10856" y="18314"/>
                    </a:lnTo>
                    <a:lnTo>
                      <a:pt x="10856" y="11047"/>
                    </a:lnTo>
                    <a:lnTo>
                      <a:pt x="17432" y="21597"/>
                    </a:lnTo>
                    <a:cubicBezTo>
                      <a:pt x="17474" y="21569"/>
                      <a:pt x="17509" y="21533"/>
                      <a:pt x="17538" y="21493"/>
                    </a:cubicBezTo>
                    <a:lnTo>
                      <a:pt x="10996" y="10997"/>
                    </a:lnTo>
                    <a:lnTo>
                      <a:pt x="16508" y="13949"/>
                    </a:lnTo>
                    <a:lnTo>
                      <a:pt x="16537" y="13890"/>
                    </a:lnTo>
                    <a:lnTo>
                      <a:pt x="16536" y="13883"/>
                    </a:lnTo>
                    <a:lnTo>
                      <a:pt x="16545" y="13874"/>
                    </a:lnTo>
                    <a:lnTo>
                      <a:pt x="16573" y="13815"/>
                    </a:lnTo>
                    <a:lnTo>
                      <a:pt x="10991" y="10825"/>
                    </a:lnTo>
                    <a:lnTo>
                      <a:pt x="21600" y="8237"/>
                    </a:lnTo>
                    <a:cubicBezTo>
                      <a:pt x="21583" y="8187"/>
                      <a:pt x="21559" y="8141"/>
                      <a:pt x="21528" y="8100"/>
                    </a:cubicBezTo>
                    <a:cubicBezTo>
                      <a:pt x="21528" y="8100"/>
                      <a:pt x="10990" y="10671"/>
                      <a:pt x="10990" y="10671"/>
                    </a:cubicBezTo>
                    <a:close/>
                  </a:path>
                </a:pathLst>
              </a:custGeom>
              <a:gradFill flip="none" rotWithShape="1">
                <a:gsLst>
                  <a:gs pos="68649">
                    <a:srgbClr val="FFFFFF">
                      <a:alpha val="30000"/>
                    </a:srgbClr>
                  </a:gs>
                  <a:gs pos="91322">
                    <a:srgbClr val="91969B">
                      <a:alpha val="30000"/>
                    </a:srgbClr>
                  </a:gs>
                  <a:gs pos="100000">
                    <a:srgbClr val="242E38">
                      <a:alpha val="30000"/>
                    </a:srgbClr>
                  </a:gs>
                </a:gsLst>
                <a:path path="shape">
                  <a:fillToRect l="48964" t="4050" r="51035" b="95949"/>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0" name="Shape 19118">
                <a:extLst>
                  <a:ext uri="{FF2B5EF4-FFF2-40B4-BE49-F238E27FC236}">
                    <a16:creationId xmlns:a16="http://schemas.microsoft.com/office/drawing/2014/main" id="{A0308BC0-92C8-46B9-9BDA-C5852E410922}"/>
                  </a:ext>
                </a:extLst>
              </p:cNvPr>
              <p:cNvSpPr/>
              <p:nvPr/>
            </p:nvSpPr>
            <p:spPr>
              <a:xfrm>
                <a:off x="798562" y="0"/>
                <a:ext cx="3528956" cy="4118862"/>
              </a:xfrm>
              <a:custGeom>
                <a:avLst/>
                <a:gdLst/>
                <a:ahLst/>
                <a:cxnLst>
                  <a:cxn ang="0">
                    <a:pos x="wd2" y="hd2"/>
                  </a:cxn>
                  <a:cxn ang="5400000">
                    <a:pos x="wd2" y="hd2"/>
                  </a:cxn>
                  <a:cxn ang="10800000">
                    <a:pos x="wd2" y="hd2"/>
                  </a:cxn>
                  <a:cxn ang="16200000">
                    <a:pos x="wd2" y="hd2"/>
                  </a:cxn>
                </a:cxnLst>
                <a:rect l="0" t="0" r="r" b="b"/>
                <a:pathLst>
                  <a:path w="21323" h="21334" extrusionOk="0">
                    <a:moveTo>
                      <a:pt x="12106" y="6400"/>
                    </a:moveTo>
                    <a:lnTo>
                      <a:pt x="12398" y="6436"/>
                    </a:lnTo>
                    <a:lnTo>
                      <a:pt x="8995" y="526"/>
                    </a:lnTo>
                    <a:cubicBezTo>
                      <a:pt x="8776" y="192"/>
                      <a:pt x="8563" y="42"/>
                      <a:pt x="8368" y="0"/>
                    </a:cubicBezTo>
                    <a:cubicBezTo>
                      <a:pt x="8435" y="71"/>
                      <a:pt x="8504" y="157"/>
                      <a:pt x="8573" y="263"/>
                    </a:cubicBezTo>
                    <a:cubicBezTo>
                      <a:pt x="8573" y="263"/>
                      <a:pt x="12106" y="6400"/>
                      <a:pt x="12106" y="6400"/>
                    </a:cubicBezTo>
                    <a:close/>
                    <a:moveTo>
                      <a:pt x="20813" y="7733"/>
                    </a:moveTo>
                    <a:cubicBezTo>
                      <a:pt x="20948" y="7902"/>
                      <a:pt x="20953" y="8144"/>
                      <a:pt x="20640" y="8486"/>
                    </a:cubicBezTo>
                    <a:lnTo>
                      <a:pt x="14759" y="13399"/>
                    </a:lnTo>
                    <a:lnTo>
                      <a:pt x="16129" y="20246"/>
                    </a:lnTo>
                    <a:cubicBezTo>
                      <a:pt x="16154" y="20614"/>
                      <a:pt x="16078" y="21337"/>
                      <a:pt x="15012" y="20969"/>
                    </a:cubicBezTo>
                    <a:lnTo>
                      <a:pt x="7814" y="17725"/>
                    </a:lnTo>
                    <a:lnTo>
                      <a:pt x="676" y="20942"/>
                    </a:lnTo>
                    <a:cubicBezTo>
                      <a:pt x="504" y="21002"/>
                      <a:pt x="237" y="21074"/>
                      <a:pt x="0" y="21047"/>
                    </a:cubicBezTo>
                    <a:cubicBezTo>
                      <a:pt x="216" y="21448"/>
                      <a:pt x="800" y="21309"/>
                      <a:pt x="1098" y="21205"/>
                    </a:cubicBezTo>
                    <a:lnTo>
                      <a:pt x="8236" y="17989"/>
                    </a:lnTo>
                    <a:lnTo>
                      <a:pt x="15434" y="21233"/>
                    </a:lnTo>
                    <a:cubicBezTo>
                      <a:pt x="16500" y="21600"/>
                      <a:pt x="16576" y="20877"/>
                      <a:pt x="16551" y="20509"/>
                    </a:cubicBezTo>
                    <a:lnTo>
                      <a:pt x="15182" y="13663"/>
                    </a:lnTo>
                    <a:lnTo>
                      <a:pt x="21062" y="8749"/>
                    </a:lnTo>
                    <a:cubicBezTo>
                      <a:pt x="21600" y="8162"/>
                      <a:pt x="21200" y="7870"/>
                      <a:pt x="20813" y="7733"/>
                    </a:cubicBezTo>
                    <a:close/>
                  </a:path>
                </a:pathLst>
              </a:custGeom>
              <a:solidFill>
                <a:srgbClr val="000000">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1" name="Shape 19119">
                <a:extLst>
                  <a:ext uri="{FF2B5EF4-FFF2-40B4-BE49-F238E27FC236}">
                    <a16:creationId xmlns:a16="http://schemas.microsoft.com/office/drawing/2014/main" id="{B9357C0F-F1F0-4F4A-96DC-3752E8A6C334}"/>
                  </a:ext>
                </a:extLst>
              </p:cNvPr>
              <p:cNvSpPr/>
              <p:nvPr/>
            </p:nvSpPr>
            <p:spPr>
              <a:xfrm>
                <a:off x="-1" y="0"/>
                <a:ext cx="2200108" cy="4117792"/>
              </a:xfrm>
              <a:custGeom>
                <a:avLst/>
                <a:gdLst/>
                <a:ahLst/>
                <a:cxnLst>
                  <a:cxn ang="0">
                    <a:pos x="wd2" y="hd2"/>
                  </a:cxn>
                  <a:cxn ang="5400000">
                    <a:pos x="wd2" y="hd2"/>
                  </a:cxn>
                  <a:cxn ang="10800000">
                    <a:pos x="wd2" y="hd2"/>
                  </a:cxn>
                  <a:cxn ang="16200000">
                    <a:pos x="wd2" y="hd2"/>
                  </a:cxn>
                </a:cxnLst>
                <a:rect l="0" t="0" r="r" b="b"/>
                <a:pathLst>
                  <a:path w="20710" h="21445" extrusionOk="0">
                    <a:moveTo>
                      <a:pt x="7820" y="20654"/>
                    </a:moveTo>
                    <a:lnTo>
                      <a:pt x="9945" y="13800"/>
                    </a:lnTo>
                    <a:lnTo>
                      <a:pt x="1074" y="9017"/>
                    </a:lnTo>
                    <a:cubicBezTo>
                      <a:pt x="693" y="8788"/>
                      <a:pt x="-441" y="7991"/>
                      <a:pt x="1801" y="7750"/>
                    </a:cubicBezTo>
                    <a:lnTo>
                      <a:pt x="14078" y="6763"/>
                    </a:lnTo>
                    <a:lnTo>
                      <a:pt x="19598" y="575"/>
                    </a:lnTo>
                    <a:cubicBezTo>
                      <a:pt x="19785" y="400"/>
                      <a:pt x="20193" y="82"/>
                      <a:pt x="20710" y="52"/>
                    </a:cubicBezTo>
                    <a:cubicBezTo>
                      <a:pt x="19986" y="-153"/>
                      <a:pt x="19388" y="302"/>
                      <a:pt x="19149" y="525"/>
                    </a:cubicBezTo>
                    <a:lnTo>
                      <a:pt x="13629" y="6713"/>
                    </a:lnTo>
                    <a:lnTo>
                      <a:pt x="1353" y="7700"/>
                    </a:lnTo>
                    <a:cubicBezTo>
                      <a:pt x="-890" y="7942"/>
                      <a:pt x="245" y="8738"/>
                      <a:pt x="626" y="8967"/>
                    </a:cubicBezTo>
                    <a:lnTo>
                      <a:pt x="9496" y="13751"/>
                    </a:lnTo>
                    <a:lnTo>
                      <a:pt x="7372" y="20604"/>
                    </a:lnTo>
                    <a:cubicBezTo>
                      <a:pt x="7262" y="21278"/>
                      <a:pt x="7772" y="21447"/>
                      <a:pt x="8318" y="21446"/>
                    </a:cubicBezTo>
                    <a:cubicBezTo>
                      <a:pt x="7978" y="21357"/>
                      <a:pt x="7742" y="21133"/>
                      <a:pt x="7820" y="20654"/>
                    </a:cubicBezTo>
                    <a:close/>
                  </a:path>
                </a:pathLst>
              </a:custGeom>
              <a:solidFill>
                <a:srgbClr val="FFFFF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grpSp>
      <p:grpSp>
        <p:nvGrpSpPr>
          <p:cNvPr id="62" name="Group 19136">
            <a:extLst>
              <a:ext uri="{FF2B5EF4-FFF2-40B4-BE49-F238E27FC236}">
                <a16:creationId xmlns:a16="http://schemas.microsoft.com/office/drawing/2014/main" id="{C9591674-466B-4408-9B5E-9079187F8723}"/>
              </a:ext>
            </a:extLst>
          </p:cNvPr>
          <p:cNvGrpSpPr/>
          <p:nvPr/>
        </p:nvGrpSpPr>
        <p:grpSpPr>
          <a:xfrm>
            <a:off x="3141820" y="1845739"/>
            <a:ext cx="928774" cy="884528"/>
            <a:chOff x="-1" y="-1"/>
            <a:chExt cx="2476730" cy="2358743"/>
          </a:xfrm>
        </p:grpSpPr>
        <p:sp>
          <p:nvSpPr>
            <p:cNvPr id="63" name="Shape 19122">
              <a:extLst>
                <a:ext uri="{FF2B5EF4-FFF2-40B4-BE49-F238E27FC236}">
                  <a16:creationId xmlns:a16="http://schemas.microsoft.com/office/drawing/2014/main" id="{527BCB19-4169-4948-9E2D-C8CA8D66AF84}"/>
                </a:ext>
              </a:extLst>
            </p:cNvPr>
            <p:cNvSpPr/>
            <p:nvPr/>
          </p:nvSpPr>
          <p:spPr>
            <a:xfrm>
              <a:off x="1" y="0"/>
              <a:ext cx="2474622" cy="2358510"/>
            </a:xfrm>
            <a:custGeom>
              <a:avLst/>
              <a:gdLst/>
              <a:ahLst/>
              <a:cxnLst>
                <a:cxn ang="0">
                  <a:pos x="wd2" y="hd2"/>
                </a:cxn>
                <a:cxn ang="5400000">
                  <a:pos x="wd2" y="hd2"/>
                </a:cxn>
                <a:cxn ang="10800000">
                  <a:pos x="wd2" y="hd2"/>
                </a:cxn>
                <a:cxn ang="16200000">
                  <a:pos x="wd2" y="hd2"/>
                </a:cxn>
              </a:cxnLst>
              <a:rect l="0" t="0" r="r" b="b"/>
              <a:pathLst>
                <a:path w="20836" h="20856" extrusionOk="0">
                  <a:moveTo>
                    <a:pt x="20249" y="7503"/>
                  </a:moveTo>
                  <a:lnTo>
                    <a:pt x="13824" y="6523"/>
                  </a:lnTo>
                  <a:lnTo>
                    <a:pt x="11006" y="526"/>
                  </a:lnTo>
                  <a:cubicBezTo>
                    <a:pt x="10465" y="-484"/>
                    <a:pt x="9967" y="218"/>
                    <a:pt x="9803" y="510"/>
                  </a:cubicBezTo>
                  <a:lnTo>
                    <a:pt x="6977" y="6523"/>
                  </a:lnTo>
                  <a:lnTo>
                    <a:pt x="693" y="7482"/>
                  </a:lnTo>
                  <a:cubicBezTo>
                    <a:pt x="-455" y="7717"/>
                    <a:pt x="126" y="8491"/>
                    <a:pt x="321" y="8713"/>
                  </a:cubicBezTo>
                  <a:lnTo>
                    <a:pt x="4861" y="13361"/>
                  </a:lnTo>
                  <a:lnTo>
                    <a:pt x="3774" y="20021"/>
                  </a:lnTo>
                  <a:cubicBezTo>
                    <a:pt x="3685" y="21059"/>
                    <a:pt x="4394" y="20864"/>
                    <a:pt x="4709" y="20730"/>
                  </a:cubicBezTo>
                  <a:lnTo>
                    <a:pt x="10400" y="17588"/>
                  </a:lnTo>
                  <a:lnTo>
                    <a:pt x="16140" y="20757"/>
                  </a:lnTo>
                  <a:cubicBezTo>
                    <a:pt x="16991" y="21116"/>
                    <a:pt x="17052" y="20410"/>
                    <a:pt x="17032" y="20050"/>
                  </a:cubicBezTo>
                  <a:lnTo>
                    <a:pt x="15939" y="13361"/>
                  </a:lnTo>
                  <a:lnTo>
                    <a:pt x="20629" y="8561"/>
                  </a:lnTo>
                  <a:cubicBezTo>
                    <a:pt x="21145" y="7870"/>
                    <a:pt x="20578" y="7598"/>
                    <a:pt x="20249" y="7503"/>
                  </a:cubicBezTo>
                  <a:close/>
                </a:path>
              </a:pathLst>
            </a:custGeom>
            <a:gradFill flip="none" rotWithShape="1">
              <a:gsLst>
                <a:gs pos="3000">
                  <a:schemeClr val="accent2">
                    <a:lumMod val="60000"/>
                    <a:lumOff val="40000"/>
                  </a:schemeClr>
                </a:gs>
                <a:gs pos="72000">
                  <a:schemeClr val="accent2"/>
                </a:gs>
              </a:gsLst>
              <a:path path="shape">
                <a:fillToRect l="50000" t="50000" r="50000" b="50000"/>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nvGrpSpPr>
            <p:cNvPr id="64" name="Group 19135">
              <a:extLst>
                <a:ext uri="{FF2B5EF4-FFF2-40B4-BE49-F238E27FC236}">
                  <a16:creationId xmlns:a16="http://schemas.microsoft.com/office/drawing/2014/main" id="{92E32083-EE6C-4F94-A98B-8116D484FDDE}"/>
                </a:ext>
              </a:extLst>
            </p:cNvPr>
            <p:cNvGrpSpPr/>
            <p:nvPr/>
          </p:nvGrpSpPr>
          <p:grpSpPr>
            <a:xfrm>
              <a:off x="-1" y="-1"/>
              <a:ext cx="2476730" cy="2358743"/>
              <a:chOff x="0" y="0"/>
              <a:chExt cx="2476728" cy="2358741"/>
            </a:xfrm>
          </p:grpSpPr>
          <p:sp>
            <p:nvSpPr>
              <p:cNvPr id="65" name="Shape 19123">
                <a:extLst>
                  <a:ext uri="{FF2B5EF4-FFF2-40B4-BE49-F238E27FC236}">
                    <a16:creationId xmlns:a16="http://schemas.microsoft.com/office/drawing/2014/main" id="{03C5390C-DB5C-4489-A0DF-C6AB72C457DE}"/>
                  </a:ext>
                </a:extLst>
              </p:cNvPr>
              <p:cNvSpPr/>
              <p:nvPr/>
            </p:nvSpPr>
            <p:spPr>
              <a:xfrm>
                <a:off x="1237665" y="737838"/>
                <a:ext cx="1233631" cy="437336"/>
              </a:xfrm>
              <a:custGeom>
                <a:avLst/>
                <a:gdLst/>
                <a:ahLst/>
                <a:cxnLst>
                  <a:cxn ang="0">
                    <a:pos x="wd2" y="hd2"/>
                  </a:cxn>
                  <a:cxn ang="5400000">
                    <a:pos x="wd2" y="hd2"/>
                  </a:cxn>
                  <a:cxn ang="10800000">
                    <a:pos x="wd2" y="hd2"/>
                  </a:cxn>
                  <a:cxn ang="16200000">
                    <a:pos x="wd2" y="hd2"/>
                  </a:cxn>
                </a:cxnLst>
                <a:rect l="0" t="0" r="r" b="b"/>
                <a:pathLst>
                  <a:path w="21600" h="21600" extrusionOk="0">
                    <a:moveTo>
                      <a:pt x="20481" y="5468"/>
                    </a:moveTo>
                    <a:lnTo>
                      <a:pt x="7140" y="0"/>
                    </a:lnTo>
                    <a:lnTo>
                      <a:pt x="0" y="21570"/>
                    </a:lnTo>
                    <a:lnTo>
                      <a:pt x="0" y="21579"/>
                    </a:lnTo>
                    <a:cubicBezTo>
                      <a:pt x="4" y="21581"/>
                      <a:pt x="7" y="21589"/>
                      <a:pt x="7" y="21600"/>
                    </a:cubicBezTo>
                    <a:lnTo>
                      <a:pt x="21600" y="7461"/>
                    </a:lnTo>
                    <a:cubicBezTo>
                      <a:pt x="21381" y="6349"/>
                      <a:pt x="20856" y="5759"/>
                      <a:pt x="20481" y="5468"/>
                    </a:cubicBezTo>
                    <a:close/>
                  </a:path>
                </a:pathLst>
              </a:custGeom>
              <a:solidFill>
                <a:srgbClr val="FFFFFF">
                  <a:alpha val="3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6" name="Shape 19124">
                <a:extLst>
                  <a:ext uri="{FF2B5EF4-FFF2-40B4-BE49-F238E27FC236}">
                    <a16:creationId xmlns:a16="http://schemas.microsoft.com/office/drawing/2014/main" id="{D87A17F9-3D77-4307-AB6D-2DC80E971841}"/>
                  </a:ext>
                </a:extLst>
              </p:cNvPr>
              <p:cNvSpPr/>
              <p:nvPr/>
            </p:nvSpPr>
            <p:spPr>
              <a:xfrm>
                <a:off x="1237665" y="890166"/>
                <a:ext cx="1239064" cy="621865"/>
              </a:xfrm>
              <a:custGeom>
                <a:avLst/>
                <a:gdLst/>
                <a:ahLst/>
                <a:cxnLst>
                  <a:cxn ang="0">
                    <a:pos x="wd2" y="hd2"/>
                  </a:cxn>
                  <a:cxn ang="5400000">
                    <a:pos x="wd2" y="hd2"/>
                  </a:cxn>
                  <a:cxn ang="10800000">
                    <a:pos x="wd2" y="hd2"/>
                  </a:cxn>
                  <a:cxn ang="16200000">
                    <a:pos x="wd2" y="hd2"/>
                  </a:cxn>
                </a:cxnLst>
                <a:rect l="0" t="0" r="r" b="b"/>
                <a:pathLst>
                  <a:path w="21523" h="21600" extrusionOk="0">
                    <a:moveTo>
                      <a:pt x="21422" y="0"/>
                    </a:moveTo>
                    <a:lnTo>
                      <a:pt x="0" y="9944"/>
                    </a:lnTo>
                    <a:cubicBezTo>
                      <a:pt x="1" y="9945"/>
                      <a:pt x="1" y="9946"/>
                      <a:pt x="1" y="9948"/>
                    </a:cubicBezTo>
                    <a:cubicBezTo>
                      <a:pt x="1" y="9951"/>
                      <a:pt x="1" y="9954"/>
                      <a:pt x="0" y="9956"/>
                    </a:cubicBezTo>
                    <a:lnTo>
                      <a:pt x="1" y="9958"/>
                    </a:lnTo>
                    <a:lnTo>
                      <a:pt x="11424" y="21600"/>
                    </a:lnTo>
                    <a:lnTo>
                      <a:pt x="21094" y="2752"/>
                    </a:lnTo>
                    <a:cubicBezTo>
                      <a:pt x="21574" y="1530"/>
                      <a:pt x="21600" y="641"/>
                      <a:pt x="21422" y="0"/>
                    </a:cubicBezTo>
                    <a:close/>
                  </a:path>
                </a:pathLst>
              </a:custGeom>
              <a:solidFill>
                <a:srgbClr val="2C353F">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7" name="Shape 19125">
                <a:extLst>
                  <a:ext uri="{FF2B5EF4-FFF2-40B4-BE49-F238E27FC236}">
                    <a16:creationId xmlns:a16="http://schemas.microsoft.com/office/drawing/2014/main" id="{83CC623D-7EF7-4304-8251-7185AEC01366}"/>
                  </a:ext>
                </a:extLst>
              </p:cNvPr>
              <p:cNvSpPr/>
              <p:nvPr/>
            </p:nvSpPr>
            <p:spPr>
              <a:xfrm>
                <a:off x="471264" y="1175782"/>
                <a:ext cx="766251" cy="1180998"/>
              </a:xfrm>
              <a:custGeom>
                <a:avLst/>
                <a:gdLst/>
                <a:ahLst/>
                <a:cxnLst>
                  <a:cxn ang="0">
                    <a:pos x="wd2" y="hd2"/>
                  </a:cxn>
                  <a:cxn ang="5400000">
                    <a:pos x="wd2" y="hd2"/>
                  </a:cxn>
                  <a:cxn ang="10800000">
                    <a:pos x="wd2" y="hd2"/>
                  </a:cxn>
                  <a:cxn ang="16200000">
                    <a:pos x="wd2" y="hd2"/>
                  </a:cxn>
                </a:cxnLst>
                <a:rect l="0" t="0" r="r" b="b"/>
                <a:pathLst>
                  <a:path w="21600" h="21430" extrusionOk="0">
                    <a:moveTo>
                      <a:pt x="21600" y="6"/>
                    </a:moveTo>
                    <a:cubicBezTo>
                      <a:pt x="21599" y="6"/>
                      <a:pt x="21598" y="6"/>
                      <a:pt x="21596" y="6"/>
                    </a:cubicBezTo>
                    <a:cubicBezTo>
                      <a:pt x="21589" y="6"/>
                      <a:pt x="21583" y="4"/>
                      <a:pt x="21581" y="0"/>
                    </a:cubicBezTo>
                    <a:lnTo>
                      <a:pt x="0" y="21223"/>
                    </a:lnTo>
                    <a:cubicBezTo>
                      <a:pt x="716" y="21600"/>
                      <a:pt x="1888" y="21380"/>
                      <a:pt x="2544" y="21209"/>
                    </a:cubicBezTo>
                    <a:lnTo>
                      <a:pt x="21600" y="14760"/>
                    </a:lnTo>
                    <a:cubicBezTo>
                      <a:pt x="21600" y="14760"/>
                      <a:pt x="21600" y="6"/>
                      <a:pt x="21600" y="6"/>
                    </a:cubicBezTo>
                    <a:close/>
                  </a:path>
                </a:pathLst>
              </a:custGeom>
              <a:solidFill>
                <a:srgbClr val="2C353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8" name="Shape 19126">
                <a:extLst>
                  <a:ext uri="{FF2B5EF4-FFF2-40B4-BE49-F238E27FC236}">
                    <a16:creationId xmlns:a16="http://schemas.microsoft.com/office/drawing/2014/main" id="{61F82D0B-0EB4-47D0-AFD6-ABF4CDF0911A}"/>
                  </a:ext>
                </a:extLst>
              </p:cNvPr>
              <p:cNvSpPr/>
              <p:nvPr/>
            </p:nvSpPr>
            <p:spPr>
              <a:xfrm>
                <a:off x="1237665" y="1175782"/>
                <a:ext cx="766745" cy="1182960"/>
              </a:xfrm>
              <a:custGeom>
                <a:avLst/>
                <a:gdLst/>
                <a:ahLst/>
                <a:cxnLst>
                  <a:cxn ang="0">
                    <a:pos x="wd2" y="hd2"/>
                  </a:cxn>
                  <a:cxn ang="5400000">
                    <a:pos x="wd2" y="hd2"/>
                  </a:cxn>
                  <a:cxn ang="10800000">
                    <a:pos x="wd2" y="hd2"/>
                  </a:cxn>
                  <a:cxn ang="16200000">
                    <a:pos x="wd2" y="hd2"/>
                  </a:cxn>
                </a:cxnLst>
                <a:rect l="0" t="0" r="r" b="b"/>
                <a:pathLst>
                  <a:path w="21600" h="21486" extrusionOk="0">
                    <a:moveTo>
                      <a:pt x="21600" y="21250"/>
                    </a:moveTo>
                    <a:lnTo>
                      <a:pt x="12" y="0"/>
                    </a:lnTo>
                    <a:lnTo>
                      <a:pt x="11" y="0"/>
                    </a:lnTo>
                    <a:cubicBezTo>
                      <a:pt x="9" y="2"/>
                      <a:pt x="5" y="5"/>
                      <a:pt x="0" y="5"/>
                    </a:cubicBezTo>
                    <a:lnTo>
                      <a:pt x="0" y="14773"/>
                    </a:lnTo>
                    <a:lnTo>
                      <a:pt x="19205" y="21282"/>
                    </a:lnTo>
                    <a:cubicBezTo>
                      <a:pt x="20430" y="21600"/>
                      <a:pt x="21165" y="21512"/>
                      <a:pt x="21600" y="21250"/>
                    </a:cubicBezTo>
                    <a:close/>
                  </a:path>
                </a:pathLst>
              </a:custGeom>
              <a:solidFill>
                <a:srgbClr val="2C353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69" name="Shape 19127">
                <a:extLst>
                  <a:ext uri="{FF2B5EF4-FFF2-40B4-BE49-F238E27FC236}">
                    <a16:creationId xmlns:a16="http://schemas.microsoft.com/office/drawing/2014/main" id="{9549E328-79F8-4589-8F2A-C2F5DAFE7D5A}"/>
                  </a:ext>
                </a:extLst>
              </p:cNvPr>
              <p:cNvSpPr/>
              <p:nvPr/>
            </p:nvSpPr>
            <p:spPr>
              <a:xfrm>
                <a:off x="1237665" y="1175782"/>
                <a:ext cx="787477" cy="1169953"/>
              </a:xfrm>
              <a:custGeom>
                <a:avLst/>
                <a:gdLst/>
                <a:ahLst/>
                <a:cxnLst>
                  <a:cxn ang="0">
                    <a:pos x="wd2" y="hd2"/>
                  </a:cxn>
                  <a:cxn ang="5400000">
                    <a:pos x="wd2" y="hd2"/>
                  </a:cxn>
                  <a:cxn ang="10800000">
                    <a:pos x="wd2" y="hd2"/>
                  </a:cxn>
                  <a:cxn ang="16200000">
                    <a:pos x="wd2" y="hd2"/>
                  </a:cxn>
                </a:cxnLst>
                <a:rect l="0" t="0" r="r" b="b"/>
                <a:pathLst>
                  <a:path w="21572" h="21600" extrusionOk="0">
                    <a:moveTo>
                      <a:pt x="21563" y="20158"/>
                    </a:moveTo>
                    <a:lnTo>
                      <a:pt x="18009" y="6192"/>
                    </a:lnTo>
                    <a:lnTo>
                      <a:pt x="18016" y="6188"/>
                    </a:lnTo>
                    <a:lnTo>
                      <a:pt x="0" y="0"/>
                    </a:lnTo>
                    <a:lnTo>
                      <a:pt x="20993" y="21600"/>
                    </a:lnTo>
                    <a:cubicBezTo>
                      <a:pt x="21552" y="21247"/>
                      <a:pt x="21600" y="20585"/>
                      <a:pt x="21563" y="20158"/>
                    </a:cubicBezTo>
                    <a:close/>
                  </a:path>
                </a:pathLst>
              </a:custGeom>
              <a:solidFill>
                <a:srgbClr val="2C353F">
                  <a:alpha val="4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0" name="Shape 19128">
                <a:extLst>
                  <a:ext uri="{FF2B5EF4-FFF2-40B4-BE49-F238E27FC236}">
                    <a16:creationId xmlns:a16="http://schemas.microsoft.com/office/drawing/2014/main" id="{13E0E161-BBFA-4FED-8159-58D38CBBC1B7}"/>
                  </a:ext>
                </a:extLst>
              </p:cNvPr>
              <p:cNvSpPr/>
              <p:nvPr/>
            </p:nvSpPr>
            <p:spPr>
              <a:xfrm>
                <a:off x="814003" y="0"/>
                <a:ext cx="423886" cy="1174841"/>
              </a:xfrm>
              <a:custGeom>
                <a:avLst/>
                <a:gdLst/>
                <a:ahLst/>
                <a:cxnLst>
                  <a:cxn ang="0">
                    <a:pos x="wd2" y="hd2"/>
                  </a:cxn>
                  <a:cxn ang="5400000">
                    <a:pos x="wd2" y="hd2"/>
                  </a:cxn>
                  <a:cxn ang="10800000">
                    <a:pos x="wd2" y="hd2"/>
                  </a:cxn>
                  <a:cxn ang="16200000">
                    <a:pos x="wd2" y="hd2"/>
                  </a:cxn>
                </a:cxnLst>
                <a:rect l="0" t="0" r="r" b="b"/>
                <a:pathLst>
                  <a:path w="21600" h="21600" extrusionOk="0">
                    <a:moveTo>
                      <a:pt x="17982" y="1061"/>
                    </a:moveTo>
                    <a:lnTo>
                      <a:pt x="883" y="13562"/>
                    </a:lnTo>
                    <a:lnTo>
                      <a:pt x="0" y="13608"/>
                    </a:lnTo>
                    <a:lnTo>
                      <a:pt x="21572" y="21600"/>
                    </a:lnTo>
                    <a:cubicBezTo>
                      <a:pt x="21578" y="21598"/>
                      <a:pt x="21585" y="21597"/>
                      <a:pt x="21593" y="21597"/>
                    </a:cubicBezTo>
                    <a:lnTo>
                      <a:pt x="21600" y="21594"/>
                    </a:lnTo>
                    <a:lnTo>
                      <a:pt x="21600" y="0"/>
                    </a:lnTo>
                    <a:cubicBezTo>
                      <a:pt x="19918" y="18"/>
                      <a:pt x="18584" y="694"/>
                      <a:pt x="17982" y="106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1" name="Shape 19129">
                <a:extLst>
                  <a:ext uri="{FF2B5EF4-FFF2-40B4-BE49-F238E27FC236}">
                    <a16:creationId xmlns:a16="http://schemas.microsoft.com/office/drawing/2014/main" id="{5B8D3D2B-BA6B-411D-A231-050EA21F6E7F}"/>
                  </a:ext>
                </a:extLst>
              </p:cNvPr>
              <p:cNvSpPr/>
              <p:nvPr/>
            </p:nvSpPr>
            <p:spPr>
              <a:xfrm>
                <a:off x="0" y="890166"/>
                <a:ext cx="1234232" cy="624817"/>
              </a:xfrm>
              <a:custGeom>
                <a:avLst/>
                <a:gdLst/>
                <a:ahLst/>
                <a:cxnLst>
                  <a:cxn ang="0">
                    <a:pos x="wd2" y="hd2"/>
                  </a:cxn>
                  <a:cxn ang="5400000">
                    <a:pos x="wd2" y="hd2"/>
                  </a:cxn>
                  <a:cxn ang="10800000">
                    <a:pos x="wd2" y="hd2"/>
                  </a:cxn>
                  <a:cxn ang="16200000">
                    <a:pos x="wd2" y="hd2"/>
                  </a:cxn>
                </a:cxnLst>
                <a:rect l="0" t="0" r="r" b="b"/>
                <a:pathLst>
                  <a:path w="21385" h="21600" extrusionOk="0">
                    <a:moveTo>
                      <a:pt x="21385" y="9871"/>
                    </a:moveTo>
                    <a:lnTo>
                      <a:pt x="78" y="0"/>
                    </a:lnTo>
                    <a:cubicBezTo>
                      <a:pt x="-215" y="1226"/>
                      <a:pt x="395" y="2737"/>
                      <a:pt x="659" y="3310"/>
                    </a:cubicBezTo>
                    <a:lnTo>
                      <a:pt x="10003" y="21482"/>
                    </a:lnTo>
                    <a:lnTo>
                      <a:pt x="9993" y="21600"/>
                    </a:lnTo>
                    <a:cubicBezTo>
                      <a:pt x="9993" y="21600"/>
                      <a:pt x="21385" y="9871"/>
                      <a:pt x="21385" y="987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2" name="Shape 19130">
                <a:extLst>
                  <a:ext uri="{FF2B5EF4-FFF2-40B4-BE49-F238E27FC236}">
                    <a16:creationId xmlns:a16="http://schemas.microsoft.com/office/drawing/2014/main" id="{8D9AFD40-7ABE-468D-A14F-32A13D5ED2BD}"/>
                  </a:ext>
                </a:extLst>
              </p:cNvPr>
              <p:cNvSpPr/>
              <p:nvPr/>
            </p:nvSpPr>
            <p:spPr>
              <a:xfrm>
                <a:off x="4760" y="742599"/>
                <a:ext cx="1230135" cy="434943"/>
              </a:xfrm>
              <a:custGeom>
                <a:avLst/>
                <a:gdLst/>
                <a:ahLst/>
                <a:cxnLst>
                  <a:cxn ang="0">
                    <a:pos x="wd2" y="hd2"/>
                  </a:cxn>
                  <a:cxn ang="5400000">
                    <a:pos x="wd2" y="hd2"/>
                  </a:cxn>
                  <a:cxn ang="10800000">
                    <a:pos x="wd2" y="hd2"/>
                  </a:cxn>
                  <a:cxn ang="16200000">
                    <a:pos x="wd2" y="hd2"/>
                  </a:cxn>
                </a:cxnLst>
                <a:rect l="0" t="0" r="r" b="b"/>
                <a:pathLst>
                  <a:path w="21600" h="21600" extrusionOk="0">
                    <a:moveTo>
                      <a:pt x="14166" y="0"/>
                    </a:moveTo>
                    <a:lnTo>
                      <a:pt x="1366" y="5261"/>
                    </a:lnTo>
                    <a:cubicBezTo>
                      <a:pt x="550" y="5710"/>
                      <a:pt x="153" y="6510"/>
                      <a:pt x="0" y="7420"/>
                    </a:cubicBezTo>
                    <a:lnTo>
                      <a:pt x="21593" y="21600"/>
                    </a:lnTo>
                    <a:lnTo>
                      <a:pt x="21599" y="21592"/>
                    </a:lnTo>
                    <a:cubicBezTo>
                      <a:pt x="21599" y="21590"/>
                      <a:pt x="21600" y="21589"/>
                      <a:pt x="21600" y="21588"/>
                    </a:cubicBezTo>
                    <a:cubicBezTo>
                      <a:pt x="21600" y="21588"/>
                      <a:pt x="14166" y="0"/>
                      <a:pt x="14166" y="0"/>
                    </a:cubicBezTo>
                    <a:close/>
                  </a:path>
                </a:pathLst>
              </a:custGeom>
              <a:solidFill>
                <a:srgbClr val="FFFFF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3" name="Shape 19131">
                <a:extLst>
                  <a:ext uri="{FF2B5EF4-FFF2-40B4-BE49-F238E27FC236}">
                    <a16:creationId xmlns:a16="http://schemas.microsoft.com/office/drawing/2014/main" id="{FC70EF3B-FAFA-4880-8326-A6DC549D2005}"/>
                  </a:ext>
                </a:extLst>
              </p:cNvPr>
              <p:cNvSpPr/>
              <p:nvPr/>
            </p:nvSpPr>
            <p:spPr>
              <a:xfrm>
                <a:off x="447463" y="1175782"/>
                <a:ext cx="787239" cy="1170004"/>
              </a:xfrm>
              <a:custGeom>
                <a:avLst/>
                <a:gdLst/>
                <a:ahLst/>
                <a:cxnLst>
                  <a:cxn ang="0">
                    <a:pos x="wd2" y="hd2"/>
                  </a:cxn>
                  <a:cxn ang="5400000">
                    <a:pos x="wd2" y="hd2"/>
                  </a:cxn>
                  <a:cxn ang="10800000">
                    <a:pos x="wd2" y="hd2"/>
                  </a:cxn>
                  <a:cxn ang="16200000">
                    <a:pos x="wd2" y="hd2"/>
                  </a:cxn>
                </a:cxnLst>
                <a:rect l="0" t="0" r="r" b="b"/>
                <a:pathLst>
                  <a:path w="21516" h="21600" extrusionOk="0">
                    <a:moveTo>
                      <a:pt x="592" y="21600"/>
                    </a:moveTo>
                    <a:lnTo>
                      <a:pt x="21516" y="8"/>
                    </a:lnTo>
                    <a:cubicBezTo>
                      <a:pt x="21515" y="6"/>
                      <a:pt x="21515" y="5"/>
                      <a:pt x="21515" y="3"/>
                    </a:cubicBezTo>
                    <a:cubicBezTo>
                      <a:pt x="21515" y="2"/>
                      <a:pt x="21515" y="2"/>
                      <a:pt x="21515" y="1"/>
                    </a:cubicBezTo>
                    <a:lnTo>
                      <a:pt x="21509" y="0"/>
                    </a:lnTo>
                    <a:lnTo>
                      <a:pt x="3539" y="6264"/>
                    </a:lnTo>
                    <a:lnTo>
                      <a:pt x="25" y="20104"/>
                    </a:lnTo>
                    <a:cubicBezTo>
                      <a:pt x="-84" y="20918"/>
                      <a:pt x="174" y="21369"/>
                      <a:pt x="592" y="21600"/>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4" name="Shape 19132">
                <a:extLst>
                  <a:ext uri="{FF2B5EF4-FFF2-40B4-BE49-F238E27FC236}">
                    <a16:creationId xmlns:a16="http://schemas.microsoft.com/office/drawing/2014/main" id="{29D66160-1F20-4A5E-8B57-877540D0B27F}"/>
                  </a:ext>
                </a:extLst>
              </p:cNvPr>
              <p:cNvSpPr/>
              <p:nvPr/>
            </p:nvSpPr>
            <p:spPr>
              <a:xfrm>
                <a:off x="0" y="0"/>
                <a:ext cx="2470562" cy="2350563"/>
              </a:xfrm>
              <a:custGeom>
                <a:avLst/>
                <a:gdLst/>
                <a:ahLst/>
                <a:cxnLst>
                  <a:cxn ang="0">
                    <a:pos x="wd2" y="hd2"/>
                  </a:cxn>
                  <a:cxn ang="5400000">
                    <a:pos x="wd2" y="hd2"/>
                  </a:cxn>
                  <a:cxn ang="10800000">
                    <a:pos x="wd2" y="hd2"/>
                  </a:cxn>
                  <a:cxn ang="16200000">
                    <a:pos x="wd2" y="hd2"/>
                  </a:cxn>
                </a:cxnLst>
                <a:rect l="0" t="0" r="r" b="b"/>
                <a:pathLst>
                  <a:path w="21600" h="21597" extrusionOk="0">
                    <a:moveTo>
                      <a:pt x="10990" y="10671"/>
                    </a:moveTo>
                    <a:lnTo>
                      <a:pt x="14436" y="6792"/>
                    </a:lnTo>
                    <a:lnTo>
                      <a:pt x="14339" y="6778"/>
                    </a:lnTo>
                    <a:lnTo>
                      <a:pt x="14310" y="6715"/>
                    </a:lnTo>
                    <a:lnTo>
                      <a:pt x="10856" y="10601"/>
                    </a:lnTo>
                    <a:lnTo>
                      <a:pt x="10856" y="5"/>
                    </a:lnTo>
                    <a:cubicBezTo>
                      <a:pt x="10807" y="-3"/>
                      <a:pt x="10759" y="-1"/>
                      <a:pt x="10713" y="9"/>
                    </a:cubicBezTo>
                    <a:lnTo>
                      <a:pt x="10713" y="10615"/>
                    </a:lnTo>
                    <a:lnTo>
                      <a:pt x="7166" y="6787"/>
                    </a:lnTo>
                    <a:lnTo>
                      <a:pt x="6991" y="6814"/>
                    </a:lnTo>
                    <a:lnTo>
                      <a:pt x="10562" y="10667"/>
                    </a:lnTo>
                    <a:lnTo>
                      <a:pt x="63" y="8106"/>
                    </a:lnTo>
                    <a:cubicBezTo>
                      <a:pt x="33" y="8150"/>
                      <a:pt x="12" y="8197"/>
                      <a:pt x="0" y="8245"/>
                    </a:cubicBezTo>
                    <a:lnTo>
                      <a:pt x="10571" y="10824"/>
                    </a:lnTo>
                    <a:lnTo>
                      <a:pt x="4998" y="13846"/>
                    </a:lnTo>
                    <a:lnTo>
                      <a:pt x="5033" y="13883"/>
                    </a:lnTo>
                    <a:lnTo>
                      <a:pt x="5013" y="14007"/>
                    </a:lnTo>
                    <a:lnTo>
                      <a:pt x="10575" y="10991"/>
                    </a:lnTo>
                    <a:lnTo>
                      <a:pt x="4033" y="21493"/>
                    </a:lnTo>
                    <a:cubicBezTo>
                      <a:pt x="4066" y="21534"/>
                      <a:pt x="4104" y="21565"/>
                      <a:pt x="4145" y="21589"/>
                    </a:cubicBezTo>
                    <a:lnTo>
                      <a:pt x="10713" y="11043"/>
                    </a:lnTo>
                    <a:lnTo>
                      <a:pt x="10713" y="18314"/>
                    </a:lnTo>
                    <a:lnTo>
                      <a:pt x="10785" y="18274"/>
                    </a:lnTo>
                    <a:lnTo>
                      <a:pt x="10856" y="18314"/>
                    </a:lnTo>
                    <a:lnTo>
                      <a:pt x="10856" y="11047"/>
                    </a:lnTo>
                    <a:lnTo>
                      <a:pt x="17432" y="21597"/>
                    </a:lnTo>
                    <a:cubicBezTo>
                      <a:pt x="17474" y="21569"/>
                      <a:pt x="17509" y="21533"/>
                      <a:pt x="17538" y="21493"/>
                    </a:cubicBezTo>
                    <a:lnTo>
                      <a:pt x="10996" y="10997"/>
                    </a:lnTo>
                    <a:lnTo>
                      <a:pt x="16508" y="13949"/>
                    </a:lnTo>
                    <a:lnTo>
                      <a:pt x="16537" y="13890"/>
                    </a:lnTo>
                    <a:lnTo>
                      <a:pt x="16536" y="13883"/>
                    </a:lnTo>
                    <a:lnTo>
                      <a:pt x="16545" y="13874"/>
                    </a:lnTo>
                    <a:lnTo>
                      <a:pt x="16573" y="13815"/>
                    </a:lnTo>
                    <a:lnTo>
                      <a:pt x="10991" y="10825"/>
                    </a:lnTo>
                    <a:lnTo>
                      <a:pt x="21600" y="8237"/>
                    </a:lnTo>
                    <a:cubicBezTo>
                      <a:pt x="21583" y="8187"/>
                      <a:pt x="21559" y="8141"/>
                      <a:pt x="21528" y="8100"/>
                    </a:cubicBezTo>
                    <a:cubicBezTo>
                      <a:pt x="21528" y="8100"/>
                      <a:pt x="10990" y="10671"/>
                      <a:pt x="10990" y="10671"/>
                    </a:cubicBezTo>
                    <a:close/>
                  </a:path>
                </a:pathLst>
              </a:custGeom>
              <a:gradFill flip="none" rotWithShape="1">
                <a:gsLst>
                  <a:gs pos="68649">
                    <a:srgbClr val="FFFFFF">
                      <a:alpha val="30000"/>
                    </a:srgbClr>
                  </a:gs>
                  <a:gs pos="91322">
                    <a:srgbClr val="91969B">
                      <a:alpha val="30000"/>
                    </a:srgbClr>
                  </a:gs>
                  <a:gs pos="100000">
                    <a:srgbClr val="242E38">
                      <a:alpha val="30000"/>
                    </a:srgbClr>
                  </a:gs>
                </a:gsLst>
                <a:path path="shape">
                  <a:fillToRect l="48964" t="4050" r="51035" b="95949"/>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5" name="Shape 19133">
                <a:extLst>
                  <a:ext uri="{FF2B5EF4-FFF2-40B4-BE49-F238E27FC236}">
                    <a16:creationId xmlns:a16="http://schemas.microsoft.com/office/drawing/2014/main" id="{E032BA4A-CA24-458B-BCD3-F9B3B7E37F92}"/>
                  </a:ext>
                </a:extLst>
              </p:cNvPr>
              <p:cNvSpPr/>
              <p:nvPr/>
            </p:nvSpPr>
            <p:spPr>
              <a:xfrm>
                <a:off x="456984" y="0"/>
                <a:ext cx="2019475" cy="2357054"/>
              </a:xfrm>
              <a:custGeom>
                <a:avLst/>
                <a:gdLst/>
                <a:ahLst/>
                <a:cxnLst>
                  <a:cxn ang="0">
                    <a:pos x="wd2" y="hd2"/>
                  </a:cxn>
                  <a:cxn ang="5400000">
                    <a:pos x="wd2" y="hd2"/>
                  </a:cxn>
                  <a:cxn ang="10800000">
                    <a:pos x="wd2" y="hd2"/>
                  </a:cxn>
                  <a:cxn ang="16200000">
                    <a:pos x="wd2" y="hd2"/>
                  </a:cxn>
                </a:cxnLst>
                <a:rect l="0" t="0" r="r" b="b"/>
                <a:pathLst>
                  <a:path w="21323" h="21334" extrusionOk="0">
                    <a:moveTo>
                      <a:pt x="12106" y="6400"/>
                    </a:moveTo>
                    <a:lnTo>
                      <a:pt x="12398" y="6436"/>
                    </a:lnTo>
                    <a:lnTo>
                      <a:pt x="8995" y="526"/>
                    </a:lnTo>
                    <a:cubicBezTo>
                      <a:pt x="8776" y="192"/>
                      <a:pt x="8563" y="42"/>
                      <a:pt x="8368" y="0"/>
                    </a:cubicBezTo>
                    <a:cubicBezTo>
                      <a:pt x="8435" y="71"/>
                      <a:pt x="8504" y="157"/>
                      <a:pt x="8573" y="263"/>
                    </a:cubicBezTo>
                    <a:cubicBezTo>
                      <a:pt x="8573" y="263"/>
                      <a:pt x="12106" y="6400"/>
                      <a:pt x="12106" y="6400"/>
                    </a:cubicBezTo>
                    <a:close/>
                    <a:moveTo>
                      <a:pt x="20813" y="7733"/>
                    </a:moveTo>
                    <a:cubicBezTo>
                      <a:pt x="20948" y="7902"/>
                      <a:pt x="20953" y="8144"/>
                      <a:pt x="20640" y="8486"/>
                    </a:cubicBezTo>
                    <a:lnTo>
                      <a:pt x="14759" y="13399"/>
                    </a:lnTo>
                    <a:lnTo>
                      <a:pt x="16129" y="20246"/>
                    </a:lnTo>
                    <a:cubicBezTo>
                      <a:pt x="16154" y="20614"/>
                      <a:pt x="16078" y="21337"/>
                      <a:pt x="15012" y="20969"/>
                    </a:cubicBezTo>
                    <a:lnTo>
                      <a:pt x="7814" y="17725"/>
                    </a:lnTo>
                    <a:lnTo>
                      <a:pt x="676" y="20942"/>
                    </a:lnTo>
                    <a:cubicBezTo>
                      <a:pt x="504" y="21002"/>
                      <a:pt x="237" y="21074"/>
                      <a:pt x="0" y="21047"/>
                    </a:cubicBezTo>
                    <a:cubicBezTo>
                      <a:pt x="216" y="21448"/>
                      <a:pt x="800" y="21309"/>
                      <a:pt x="1098" y="21205"/>
                    </a:cubicBezTo>
                    <a:lnTo>
                      <a:pt x="8236" y="17989"/>
                    </a:lnTo>
                    <a:lnTo>
                      <a:pt x="15434" y="21233"/>
                    </a:lnTo>
                    <a:cubicBezTo>
                      <a:pt x="16500" y="21600"/>
                      <a:pt x="16576" y="20877"/>
                      <a:pt x="16551" y="20509"/>
                    </a:cubicBezTo>
                    <a:lnTo>
                      <a:pt x="15182" y="13663"/>
                    </a:lnTo>
                    <a:lnTo>
                      <a:pt x="21062" y="8749"/>
                    </a:lnTo>
                    <a:cubicBezTo>
                      <a:pt x="21600" y="8162"/>
                      <a:pt x="21200" y="7870"/>
                      <a:pt x="20813" y="7733"/>
                    </a:cubicBezTo>
                    <a:close/>
                  </a:path>
                </a:pathLst>
              </a:custGeom>
              <a:solidFill>
                <a:srgbClr val="000000">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76" name="Shape 19134">
                <a:extLst>
                  <a:ext uri="{FF2B5EF4-FFF2-40B4-BE49-F238E27FC236}">
                    <a16:creationId xmlns:a16="http://schemas.microsoft.com/office/drawing/2014/main" id="{625D173C-8928-42CE-9B2A-475789B8413F}"/>
                  </a:ext>
                </a:extLst>
              </p:cNvPr>
              <p:cNvSpPr/>
              <p:nvPr/>
            </p:nvSpPr>
            <p:spPr>
              <a:xfrm>
                <a:off x="-1" y="0"/>
                <a:ext cx="1259031" cy="2356442"/>
              </a:xfrm>
              <a:custGeom>
                <a:avLst/>
                <a:gdLst/>
                <a:ahLst/>
                <a:cxnLst>
                  <a:cxn ang="0">
                    <a:pos x="wd2" y="hd2"/>
                  </a:cxn>
                  <a:cxn ang="5400000">
                    <a:pos x="wd2" y="hd2"/>
                  </a:cxn>
                  <a:cxn ang="10800000">
                    <a:pos x="wd2" y="hd2"/>
                  </a:cxn>
                  <a:cxn ang="16200000">
                    <a:pos x="wd2" y="hd2"/>
                  </a:cxn>
                </a:cxnLst>
                <a:rect l="0" t="0" r="r" b="b"/>
                <a:pathLst>
                  <a:path w="20710" h="21445" extrusionOk="0">
                    <a:moveTo>
                      <a:pt x="7820" y="20654"/>
                    </a:moveTo>
                    <a:lnTo>
                      <a:pt x="9945" y="13800"/>
                    </a:lnTo>
                    <a:lnTo>
                      <a:pt x="1074" y="9017"/>
                    </a:lnTo>
                    <a:cubicBezTo>
                      <a:pt x="693" y="8788"/>
                      <a:pt x="-441" y="7991"/>
                      <a:pt x="1801" y="7750"/>
                    </a:cubicBezTo>
                    <a:lnTo>
                      <a:pt x="14078" y="6763"/>
                    </a:lnTo>
                    <a:lnTo>
                      <a:pt x="19598" y="575"/>
                    </a:lnTo>
                    <a:cubicBezTo>
                      <a:pt x="19785" y="400"/>
                      <a:pt x="20193" y="82"/>
                      <a:pt x="20710" y="52"/>
                    </a:cubicBezTo>
                    <a:cubicBezTo>
                      <a:pt x="19986" y="-153"/>
                      <a:pt x="19388" y="302"/>
                      <a:pt x="19149" y="525"/>
                    </a:cubicBezTo>
                    <a:lnTo>
                      <a:pt x="13629" y="6713"/>
                    </a:lnTo>
                    <a:lnTo>
                      <a:pt x="1353" y="7700"/>
                    </a:lnTo>
                    <a:cubicBezTo>
                      <a:pt x="-890" y="7942"/>
                      <a:pt x="245" y="8738"/>
                      <a:pt x="626" y="8967"/>
                    </a:cubicBezTo>
                    <a:lnTo>
                      <a:pt x="9496" y="13751"/>
                    </a:lnTo>
                    <a:lnTo>
                      <a:pt x="7372" y="20604"/>
                    </a:lnTo>
                    <a:cubicBezTo>
                      <a:pt x="7262" y="21278"/>
                      <a:pt x="7772" y="21447"/>
                      <a:pt x="8318" y="21446"/>
                    </a:cubicBezTo>
                    <a:cubicBezTo>
                      <a:pt x="7978" y="21357"/>
                      <a:pt x="7742" y="21133"/>
                      <a:pt x="7820" y="20654"/>
                    </a:cubicBezTo>
                    <a:close/>
                  </a:path>
                </a:pathLst>
              </a:custGeom>
              <a:solidFill>
                <a:srgbClr val="FFFFF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grpSp>
      <p:grpSp>
        <p:nvGrpSpPr>
          <p:cNvPr id="77" name="Group 19151">
            <a:extLst>
              <a:ext uri="{FF2B5EF4-FFF2-40B4-BE49-F238E27FC236}">
                <a16:creationId xmlns:a16="http://schemas.microsoft.com/office/drawing/2014/main" id="{974859A8-5C37-4268-BB98-104D3BA6AC8F}"/>
              </a:ext>
            </a:extLst>
          </p:cNvPr>
          <p:cNvGrpSpPr/>
          <p:nvPr/>
        </p:nvGrpSpPr>
        <p:grpSpPr>
          <a:xfrm>
            <a:off x="2775410" y="2539202"/>
            <a:ext cx="727917" cy="693239"/>
            <a:chOff x="-1" y="0"/>
            <a:chExt cx="1941108" cy="1848636"/>
          </a:xfrm>
        </p:grpSpPr>
        <p:sp>
          <p:nvSpPr>
            <p:cNvPr id="78" name="Shape 19137">
              <a:extLst>
                <a:ext uri="{FF2B5EF4-FFF2-40B4-BE49-F238E27FC236}">
                  <a16:creationId xmlns:a16="http://schemas.microsoft.com/office/drawing/2014/main" id="{E473D5C1-F5ED-45AF-8CFB-6CE5F88AF5B1}"/>
                </a:ext>
              </a:extLst>
            </p:cNvPr>
            <p:cNvSpPr/>
            <p:nvPr/>
          </p:nvSpPr>
          <p:spPr>
            <a:xfrm>
              <a:off x="1" y="1"/>
              <a:ext cx="1939456" cy="1848454"/>
            </a:xfrm>
            <a:custGeom>
              <a:avLst/>
              <a:gdLst/>
              <a:ahLst/>
              <a:cxnLst>
                <a:cxn ang="0">
                  <a:pos x="wd2" y="hd2"/>
                </a:cxn>
                <a:cxn ang="5400000">
                  <a:pos x="wd2" y="hd2"/>
                </a:cxn>
                <a:cxn ang="10800000">
                  <a:pos x="wd2" y="hd2"/>
                </a:cxn>
                <a:cxn ang="16200000">
                  <a:pos x="wd2" y="hd2"/>
                </a:cxn>
              </a:cxnLst>
              <a:rect l="0" t="0" r="r" b="b"/>
              <a:pathLst>
                <a:path w="20836" h="20856" extrusionOk="0">
                  <a:moveTo>
                    <a:pt x="20249" y="7503"/>
                  </a:moveTo>
                  <a:lnTo>
                    <a:pt x="13824" y="6523"/>
                  </a:lnTo>
                  <a:lnTo>
                    <a:pt x="11006" y="526"/>
                  </a:lnTo>
                  <a:cubicBezTo>
                    <a:pt x="10465" y="-484"/>
                    <a:pt x="9967" y="218"/>
                    <a:pt x="9803" y="510"/>
                  </a:cubicBezTo>
                  <a:lnTo>
                    <a:pt x="6977" y="6523"/>
                  </a:lnTo>
                  <a:lnTo>
                    <a:pt x="693" y="7482"/>
                  </a:lnTo>
                  <a:cubicBezTo>
                    <a:pt x="-455" y="7717"/>
                    <a:pt x="126" y="8491"/>
                    <a:pt x="321" y="8713"/>
                  </a:cubicBezTo>
                  <a:lnTo>
                    <a:pt x="4861" y="13361"/>
                  </a:lnTo>
                  <a:lnTo>
                    <a:pt x="3774" y="20021"/>
                  </a:lnTo>
                  <a:cubicBezTo>
                    <a:pt x="3685" y="21059"/>
                    <a:pt x="4394" y="20864"/>
                    <a:pt x="4709" y="20730"/>
                  </a:cubicBezTo>
                  <a:lnTo>
                    <a:pt x="10400" y="17588"/>
                  </a:lnTo>
                  <a:lnTo>
                    <a:pt x="16140" y="20757"/>
                  </a:lnTo>
                  <a:cubicBezTo>
                    <a:pt x="16991" y="21116"/>
                    <a:pt x="17052" y="20410"/>
                    <a:pt x="17032" y="20050"/>
                  </a:cubicBezTo>
                  <a:lnTo>
                    <a:pt x="15939" y="13361"/>
                  </a:lnTo>
                  <a:lnTo>
                    <a:pt x="20629" y="8561"/>
                  </a:lnTo>
                  <a:cubicBezTo>
                    <a:pt x="21145" y="7870"/>
                    <a:pt x="20578" y="7598"/>
                    <a:pt x="20249" y="7503"/>
                  </a:cubicBezTo>
                  <a:close/>
                </a:path>
              </a:pathLst>
            </a:custGeom>
            <a:gradFill flip="none" rotWithShape="1">
              <a:gsLst>
                <a:gs pos="3000">
                  <a:schemeClr val="accent1">
                    <a:lumMod val="60000"/>
                    <a:lumOff val="40000"/>
                  </a:schemeClr>
                </a:gs>
                <a:gs pos="72000">
                  <a:schemeClr val="accent1"/>
                </a:gs>
              </a:gsLst>
              <a:path path="shape">
                <a:fillToRect l="50000" t="50000" r="50000" b="50000"/>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nvGrpSpPr>
            <p:cNvPr id="79" name="Group 19150">
              <a:extLst>
                <a:ext uri="{FF2B5EF4-FFF2-40B4-BE49-F238E27FC236}">
                  <a16:creationId xmlns:a16="http://schemas.microsoft.com/office/drawing/2014/main" id="{5E2D964C-1D18-4E4C-8718-4EB721E962E9}"/>
                </a:ext>
              </a:extLst>
            </p:cNvPr>
            <p:cNvGrpSpPr/>
            <p:nvPr/>
          </p:nvGrpSpPr>
          <p:grpSpPr>
            <a:xfrm>
              <a:off x="-1" y="0"/>
              <a:ext cx="1941108" cy="1848636"/>
              <a:chOff x="0" y="0"/>
              <a:chExt cx="1941106" cy="1848635"/>
            </a:xfrm>
          </p:grpSpPr>
          <p:sp>
            <p:nvSpPr>
              <p:cNvPr id="80" name="Shape 19138">
                <a:extLst>
                  <a:ext uri="{FF2B5EF4-FFF2-40B4-BE49-F238E27FC236}">
                    <a16:creationId xmlns:a16="http://schemas.microsoft.com/office/drawing/2014/main" id="{BB089B0F-A70F-41C5-BBF7-039A70AE0663}"/>
                  </a:ext>
                </a:extLst>
              </p:cNvPr>
              <p:cNvSpPr/>
              <p:nvPr/>
            </p:nvSpPr>
            <p:spPr>
              <a:xfrm>
                <a:off x="970005" y="578272"/>
                <a:ext cx="966844" cy="342757"/>
              </a:xfrm>
              <a:custGeom>
                <a:avLst/>
                <a:gdLst/>
                <a:ahLst/>
                <a:cxnLst>
                  <a:cxn ang="0">
                    <a:pos x="wd2" y="hd2"/>
                  </a:cxn>
                  <a:cxn ang="5400000">
                    <a:pos x="wd2" y="hd2"/>
                  </a:cxn>
                  <a:cxn ang="10800000">
                    <a:pos x="wd2" y="hd2"/>
                  </a:cxn>
                  <a:cxn ang="16200000">
                    <a:pos x="wd2" y="hd2"/>
                  </a:cxn>
                </a:cxnLst>
                <a:rect l="0" t="0" r="r" b="b"/>
                <a:pathLst>
                  <a:path w="21600" h="21600" extrusionOk="0">
                    <a:moveTo>
                      <a:pt x="20481" y="5468"/>
                    </a:moveTo>
                    <a:lnTo>
                      <a:pt x="7140" y="0"/>
                    </a:lnTo>
                    <a:lnTo>
                      <a:pt x="0" y="21570"/>
                    </a:lnTo>
                    <a:lnTo>
                      <a:pt x="0" y="21579"/>
                    </a:lnTo>
                    <a:cubicBezTo>
                      <a:pt x="4" y="21581"/>
                      <a:pt x="7" y="21589"/>
                      <a:pt x="7" y="21600"/>
                    </a:cubicBezTo>
                    <a:lnTo>
                      <a:pt x="21600" y="7461"/>
                    </a:lnTo>
                    <a:cubicBezTo>
                      <a:pt x="21381" y="6349"/>
                      <a:pt x="20856" y="5759"/>
                      <a:pt x="20481" y="5468"/>
                    </a:cubicBezTo>
                    <a:close/>
                  </a:path>
                </a:pathLst>
              </a:custGeom>
              <a:solidFill>
                <a:srgbClr val="FFFFFF">
                  <a:alpha val="3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1" name="Shape 19139">
                <a:extLst>
                  <a:ext uri="{FF2B5EF4-FFF2-40B4-BE49-F238E27FC236}">
                    <a16:creationId xmlns:a16="http://schemas.microsoft.com/office/drawing/2014/main" id="{6B7CE367-A9A3-4121-806B-D21B2EB2C083}"/>
                  </a:ext>
                </a:extLst>
              </p:cNvPr>
              <p:cNvSpPr/>
              <p:nvPr/>
            </p:nvSpPr>
            <p:spPr>
              <a:xfrm>
                <a:off x="970005" y="697657"/>
                <a:ext cx="971102" cy="487379"/>
              </a:xfrm>
              <a:custGeom>
                <a:avLst/>
                <a:gdLst/>
                <a:ahLst/>
                <a:cxnLst>
                  <a:cxn ang="0">
                    <a:pos x="wd2" y="hd2"/>
                  </a:cxn>
                  <a:cxn ang="5400000">
                    <a:pos x="wd2" y="hd2"/>
                  </a:cxn>
                  <a:cxn ang="10800000">
                    <a:pos x="wd2" y="hd2"/>
                  </a:cxn>
                  <a:cxn ang="16200000">
                    <a:pos x="wd2" y="hd2"/>
                  </a:cxn>
                </a:cxnLst>
                <a:rect l="0" t="0" r="r" b="b"/>
                <a:pathLst>
                  <a:path w="21523" h="21600" extrusionOk="0">
                    <a:moveTo>
                      <a:pt x="21422" y="0"/>
                    </a:moveTo>
                    <a:lnTo>
                      <a:pt x="0" y="9944"/>
                    </a:lnTo>
                    <a:cubicBezTo>
                      <a:pt x="1" y="9945"/>
                      <a:pt x="1" y="9946"/>
                      <a:pt x="1" y="9948"/>
                    </a:cubicBezTo>
                    <a:cubicBezTo>
                      <a:pt x="1" y="9951"/>
                      <a:pt x="1" y="9954"/>
                      <a:pt x="0" y="9956"/>
                    </a:cubicBezTo>
                    <a:lnTo>
                      <a:pt x="1" y="9958"/>
                    </a:lnTo>
                    <a:lnTo>
                      <a:pt x="11424" y="21600"/>
                    </a:lnTo>
                    <a:lnTo>
                      <a:pt x="21094" y="2752"/>
                    </a:lnTo>
                    <a:cubicBezTo>
                      <a:pt x="21574" y="1530"/>
                      <a:pt x="21600" y="641"/>
                      <a:pt x="21422" y="0"/>
                    </a:cubicBezTo>
                    <a:close/>
                  </a:path>
                </a:pathLst>
              </a:custGeom>
              <a:solidFill>
                <a:srgbClr val="2C353F">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2" name="Shape 19140">
                <a:extLst>
                  <a:ext uri="{FF2B5EF4-FFF2-40B4-BE49-F238E27FC236}">
                    <a16:creationId xmlns:a16="http://schemas.microsoft.com/office/drawing/2014/main" id="{8AC1FF2B-39AF-486C-9890-EF58DBB24FBD}"/>
                  </a:ext>
                </a:extLst>
              </p:cNvPr>
              <p:cNvSpPr/>
              <p:nvPr/>
            </p:nvSpPr>
            <p:spPr>
              <a:xfrm>
                <a:off x="369348" y="921505"/>
                <a:ext cx="600540" cy="925593"/>
              </a:xfrm>
              <a:custGeom>
                <a:avLst/>
                <a:gdLst/>
                <a:ahLst/>
                <a:cxnLst>
                  <a:cxn ang="0">
                    <a:pos x="wd2" y="hd2"/>
                  </a:cxn>
                  <a:cxn ang="5400000">
                    <a:pos x="wd2" y="hd2"/>
                  </a:cxn>
                  <a:cxn ang="10800000">
                    <a:pos x="wd2" y="hd2"/>
                  </a:cxn>
                  <a:cxn ang="16200000">
                    <a:pos x="wd2" y="hd2"/>
                  </a:cxn>
                </a:cxnLst>
                <a:rect l="0" t="0" r="r" b="b"/>
                <a:pathLst>
                  <a:path w="21600" h="21430" extrusionOk="0">
                    <a:moveTo>
                      <a:pt x="21600" y="6"/>
                    </a:moveTo>
                    <a:cubicBezTo>
                      <a:pt x="21599" y="6"/>
                      <a:pt x="21598" y="6"/>
                      <a:pt x="21596" y="6"/>
                    </a:cubicBezTo>
                    <a:cubicBezTo>
                      <a:pt x="21589" y="6"/>
                      <a:pt x="21583" y="4"/>
                      <a:pt x="21581" y="0"/>
                    </a:cubicBezTo>
                    <a:lnTo>
                      <a:pt x="0" y="21223"/>
                    </a:lnTo>
                    <a:cubicBezTo>
                      <a:pt x="716" y="21600"/>
                      <a:pt x="1888" y="21380"/>
                      <a:pt x="2544" y="21209"/>
                    </a:cubicBezTo>
                    <a:lnTo>
                      <a:pt x="21600" y="14760"/>
                    </a:lnTo>
                    <a:cubicBezTo>
                      <a:pt x="21600" y="14760"/>
                      <a:pt x="21600" y="6"/>
                      <a:pt x="21600" y="6"/>
                    </a:cubicBezTo>
                    <a:close/>
                  </a:path>
                </a:pathLst>
              </a:custGeom>
              <a:solidFill>
                <a:srgbClr val="2C353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3" name="Shape 19141">
                <a:extLst>
                  <a:ext uri="{FF2B5EF4-FFF2-40B4-BE49-F238E27FC236}">
                    <a16:creationId xmlns:a16="http://schemas.microsoft.com/office/drawing/2014/main" id="{3366569E-84D9-45BF-91C1-ED61EC349C61}"/>
                  </a:ext>
                </a:extLst>
              </p:cNvPr>
              <p:cNvSpPr/>
              <p:nvPr/>
            </p:nvSpPr>
            <p:spPr>
              <a:xfrm>
                <a:off x="970005" y="921505"/>
                <a:ext cx="600928" cy="927131"/>
              </a:xfrm>
              <a:custGeom>
                <a:avLst/>
                <a:gdLst/>
                <a:ahLst/>
                <a:cxnLst>
                  <a:cxn ang="0">
                    <a:pos x="wd2" y="hd2"/>
                  </a:cxn>
                  <a:cxn ang="5400000">
                    <a:pos x="wd2" y="hd2"/>
                  </a:cxn>
                  <a:cxn ang="10800000">
                    <a:pos x="wd2" y="hd2"/>
                  </a:cxn>
                  <a:cxn ang="16200000">
                    <a:pos x="wd2" y="hd2"/>
                  </a:cxn>
                </a:cxnLst>
                <a:rect l="0" t="0" r="r" b="b"/>
                <a:pathLst>
                  <a:path w="21600" h="21486" extrusionOk="0">
                    <a:moveTo>
                      <a:pt x="21600" y="21250"/>
                    </a:moveTo>
                    <a:lnTo>
                      <a:pt x="12" y="0"/>
                    </a:lnTo>
                    <a:lnTo>
                      <a:pt x="11" y="0"/>
                    </a:lnTo>
                    <a:cubicBezTo>
                      <a:pt x="9" y="2"/>
                      <a:pt x="5" y="5"/>
                      <a:pt x="0" y="5"/>
                    </a:cubicBezTo>
                    <a:lnTo>
                      <a:pt x="0" y="14773"/>
                    </a:lnTo>
                    <a:lnTo>
                      <a:pt x="19205" y="21282"/>
                    </a:lnTo>
                    <a:cubicBezTo>
                      <a:pt x="20430" y="21600"/>
                      <a:pt x="21165" y="21512"/>
                      <a:pt x="21600" y="21250"/>
                    </a:cubicBezTo>
                    <a:close/>
                  </a:path>
                </a:pathLst>
              </a:custGeom>
              <a:solidFill>
                <a:srgbClr val="2C353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4" name="Shape 19142">
                <a:extLst>
                  <a:ext uri="{FF2B5EF4-FFF2-40B4-BE49-F238E27FC236}">
                    <a16:creationId xmlns:a16="http://schemas.microsoft.com/office/drawing/2014/main" id="{DDAC5333-7360-408F-920E-90A62BA53348}"/>
                  </a:ext>
                </a:extLst>
              </p:cNvPr>
              <p:cNvSpPr/>
              <p:nvPr/>
            </p:nvSpPr>
            <p:spPr>
              <a:xfrm>
                <a:off x="970005" y="921505"/>
                <a:ext cx="617176" cy="916937"/>
              </a:xfrm>
              <a:custGeom>
                <a:avLst/>
                <a:gdLst/>
                <a:ahLst/>
                <a:cxnLst>
                  <a:cxn ang="0">
                    <a:pos x="wd2" y="hd2"/>
                  </a:cxn>
                  <a:cxn ang="5400000">
                    <a:pos x="wd2" y="hd2"/>
                  </a:cxn>
                  <a:cxn ang="10800000">
                    <a:pos x="wd2" y="hd2"/>
                  </a:cxn>
                  <a:cxn ang="16200000">
                    <a:pos x="wd2" y="hd2"/>
                  </a:cxn>
                </a:cxnLst>
                <a:rect l="0" t="0" r="r" b="b"/>
                <a:pathLst>
                  <a:path w="21572" h="21600" extrusionOk="0">
                    <a:moveTo>
                      <a:pt x="21563" y="20158"/>
                    </a:moveTo>
                    <a:lnTo>
                      <a:pt x="18009" y="6192"/>
                    </a:lnTo>
                    <a:lnTo>
                      <a:pt x="18016" y="6188"/>
                    </a:lnTo>
                    <a:lnTo>
                      <a:pt x="0" y="0"/>
                    </a:lnTo>
                    <a:lnTo>
                      <a:pt x="20993" y="21600"/>
                    </a:lnTo>
                    <a:cubicBezTo>
                      <a:pt x="21552" y="21247"/>
                      <a:pt x="21600" y="20585"/>
                      <a:pt x="21563" y="20158"/>
                    </a:cubicBezTo>
                    <a:close/>
                  </a:path>
                </a:pathLst>
              </a:custGeom>
              <a:solidFill>
                <a:srgbClr val="2C353F">
                  <a:alpha val="4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5" name="Shape 19143">
                <a:extLst>
                  <a:ext uri="{FF2B5EF4-FFF2-40B4-BE49-F238E27FC236}">
                    <a16:creationId xmlns:a16="http://schemas.microsoft.com/office/drawing/2014/main" id="{63C5F207-1056-4CAC-98F5-8470839EDD6C}"/>
                  </a:ext>
                </a:extLst>
              </p:cNvPr>
              <p:cNvSpPr/>
              <p:nvPr/>
            </p:nvSpPr>
            <p:spPr>
              <a:xfrm>
                <a:off x="637965" y="0"/>
                <a:ext cx="332216" cy="920768"/>
              </a:xfrm>
              <a:custGeom>
                <a:avLst/>
                <a:gdLst/>
                <a:ahLst/>
                <a:cxnLst>
                  <a:cxn ang="0">
                    <a:pos x="wd2" y="hd2"/>
                  </a:cxn>
                  <a:cxn ang="5400000">
                    <a:pos x="wd2" y="hd2"/>
                  </a:cxn>
                  <a:cxn ang="10800000">
                    <a:pos x="wd2" y="hd2"/>
                  </a:cxn>
                  <a:cxn ang="16200000">
                    <a:pos x="wd2" y="hd2"/>
                  </a:cxn>
                </a:cxnLst>
                <a:rect l="0" t="0" r="r" b="b"/>
                <a:pathLst>
                  <a:path w="21600" h="21600" extrusionOk="0">
                    <a:moveTo>
                      <a:pt x="17982" y="1061"/>
                    </a:moveTo>
                    <a:lnTo>
                      <a:pt x="883" y="13562"/>
                    </a:lnTo>
                    <a:lnTo>
                      <a:pt x="0" y="13608"/>
                    </a:lnTo>
                    <a:lnTo>
                      <a:pt x="21572" y="21600"/>
                    </a:lnTo>
                    <a:cubicBezTo>
                      <a:pt x="21578" y="21598"/>
                      <a:pt x="21585" y="21597"/>
                      <a:pt x="21593" y="21597"/>
                    </a:cubicBezTo>
                    <a:lnTo>
                      <a:pt x="21600" y="21594"/>
                    </a:lnTo>
                    <a:lnTo>
                      <a:pt x="21600" y="0"/>
                    </a:lnTo>
                    <a:cubicBezTo>
                      <a:pt x="19918" y="18"/>
                      <a:pt x="18584" y="694"/>
                      <a:pt x="17982" y="106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6" name="Shape 19144">
                <a:extLst>
                  <a:ext uri="{FF2B5EF4-FFF2-40B4-BE49-F238E27FC236}">
                    <a16:creationId xmlns:a16="http://schemas.microsoft.com/office/drawing/2014/main" id="{41B84C0E-9BCA-41E4-A1A9-877828C28882}"/>
                  </a:ext>
                </a:extLst>
              </p:cNvPr>
              <p:cNvSpPr/>
              <p:nvPr/>
            </p:nvSpPr>
            <p:spPr>
              <a:xfrm>
                <a:off x="0" y="697657"/>
                <a:ext cx="967315" cy="489693"/>
              </a:xfrm>
              <a:custGeom>
                <a:avLst/>
                <a:gdLst/>
                <a:ahLst/>
                <a:cxnLst>
                  <a:cxn ang="0">
                    <a:pos x="wd2" y="hd2"/>
                  </a:cxn>
                  <a:cxn ang="5400000">
                    <a:pos x="wd2" y="hd2"/>
                  </a:cxn>
                  <a:cxn ang="10800000">
                    <a:pos x="wd2" y="hd2"/>
                  </a:cxn>
                  <a:cxn ang="16200000">
                    <a:pos x="wd2" y="hd2"/>
                  </a:cxn>
                </a:cxnLst>
                <a:rect l="0" t="0" r="r" b="b"/>
                <a:pathLst>
                  <a:path w="21385" h="21600" extrusionOk="0">
                    <a:moveTo>
                      <a:pt x="21385" y="9871"/>
                    </a:moveTo>
                    <a:lnTo>
                      <a:pt x="78" y="0"/>
                    </a:lnTo>
                    <a:cubicBezTo>
                      <a:pt x="-215" y="1226"/>
                      <a:pt x="395" y="2737"/>
                      <a:pt x="659" y="3310"/>
                    </a:cubicBezTo>
                    <a:lnTo>
                      <a:pt x="10003" y="21482"/>
                    </a:lnTo>
                    <a:lnTo>
                      <a:pt x="9993" y="21600"/>
                    </a:lnTo>
                    <a:cubicBezTo>
                      <a:pt x="9993" y="21600"/>
                      <a:pt x="21385" y="9871"/>
                      <a:pt x="21385" y="987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7" name="Shape 19145">
                <a:extLst>
                  <a:ext uri="{FF2B5EF4-FFF2-40B4-BE49-F238E27FC236}">
                    <a16:creationId xmlns:a16="http://schemas.microsoft.com/office/drawing/2014/main" id="{AA5F075D-1716-45BB-8A8F-5A1E1C0B36D8}"/>
                  </a:ext>
                </a:extLst>
              </p:cNvPr>
              <p:cNvSpPr/>
              <p:nvPr/>
            </p:nvSpPr>
            <p:spPr>
              <a:xfrm>
                <a:off x="3730" y="582003"/>
                <a:ext cx="964105" cy="340882"/>
              </a:xfrm>
              <a:custGeom>
                <a:avLst/>
                <a:gdLst/>
                <a:ahLst/>
                <a:cxnLst>
                  <a:cxn ang="0">
                    <a:pos x="wd2" y="hd2"/>
                  </a:cxn>
                  <a:cxn ang="5400000">
                    <a:pos x="wd2" y="hd2"/>
                  </a:cxn>
                  <a:cxn ang="10800000">
                    <a:pos x="wd2" y="hd2"/>
                  </a:cxn>
                  <a:cxn ang="16200000">
                    <a:pos x="wd2" y="hd2"/>
                  </a:cxn>
                </a:cxnLst>
                <a:rect l="0" t="0" r="r" b="b"/>
                <a:pathLst>
                  <a:path w="21600" h="21600" extrusionOk="0">
                    <a:moveTo>
                      <a:pt x="14166" y="0"/>
                    </a:moveTo>
                    <a:lnTo>
                      <a:pt x="1366" y="5261"/>
                    </a:lnTo>
                    <a:cubicBezTo>
                      <a:pt x="550" y="5710"/>
                      <a:pt x="153" y="6510"/>
                      <a:pt x="0" y="7420"/>
                    </a:cubicBezTo>
                    <a:lnTo>
                      <a:pt x="21593" y="21600"/>
                    </a:lnTo>
                    <a:lnTo>
                      <a:pt x="21599" y="21592"/>
                    </a:lnTo>
                    <a:cubicBezTo>
                      <a:pt x="21599" y="21590"/>
                      <a:pt x="21600" y="21589"/>
                      <a:pt x="21600" y="21588"/>
                    </a:cubicBezTo>
                    <a:cubicBezTo>
                      <a:pt x="21600" y="21588"/>
                      <a:pt x="14166" y="0"/>
                      <a:pt x="14166" y="0"/>
                    </a:cubicBezTo>
                    <a:close/>
                  </a:path>
                </a:pathLst>
              </a:custGeom>
              <a:solidFill>
                <a:srgbClr val="FFFFF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8" name="Shape 19146">
                <a:extLst>
                  <a:ext uri="{FF2B5EF4-FFF2-40B4-BE49-F238E27FC236}">
                    <a16:creationId xmlns:a16="http://schemas.microsoft.com/office/drawing/2014/main" id="{FFD86FC5-F9BB-4DFF-BA95-ECF64F2926FA}"/>
                  </a:ext>
                </a:extLst>
              </p:cNvPr>
              <p:cNvSpPr/>
              <p:nvPr/>
            </p:nvSpPr>
            <p:spPr>
              <a:xfrm>
                <a:off x="350694" y="921505"/>
                <a:ext cx="616989" cy="916977"/>
              </a:xfrm>
              <a:custGeom>
                <a:avLst/>
                <a:gdLst/>
                <a:ahLst/>
                <a:cxnLst>
                  <a:cxn ang="0">
                    <a:pos x="wd2" y="hd2"/>
                  </a:cxn>
                  <a:cxn ang="5400000">
                    <a:pos x="wd2" y="hd2"/>
                  </a:cxn>
                  <a:cxn ang="10800000">
                    <a:pos x="wd2" y="hd2"/>
                  </a:cxn>
                  <a:cxn ang="16200000">
                    <a:pos x="wd2" y="hd2"/>
                  </a:cxn>
                </a:cxnLst>
                <a:rect l="0" t="0" r="r" b="b"/>
                <a:pathLst>
                  <a:path w="21516" h="21600" extrusionOk="0">
                    <a:moveTo>
                      <a:pt x="592" y="21600"/>
                    </a:moveTo>
                    <a:lnTo>
                      <a:pt x="21516" y="8"/>
                    </a:lnTo>
                    <a:cubicBezTo>
                      <a:pt x="21515" y="6"/>
                      <a:pt x="21515" y="5"/>
                      <a:pt x="21515" y="3"/>
                    </a:cubicBezTo>
                    <a:cubicBezTo>
                      <a:pt x="21515" y="2"/>
                      <a:pt x="21515" y="2"/>
                      <a:pt x="21515" y="1"/>
                    </a:cubicBezTo>
                    <a:lnTo>
                      <a:pt x="21509" y="0"/>
                    </a:lnTo>
                    <a:lnTo>
                      <a:pt x="3539" y="6264"/>
                    </a:lnTo>
                    <a:lnTo>
                      <a:pt x="25" y="20104"/>
                    </a:lnTo>
                    <a:cubicBezTo>
                      <a:pt x="-84" y="20918"/>
                      <a:pt x="174" y="21369"/>
                      <a:pt x="592" y="21600"/>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89" name="Shape 19147">
                <a:extLst>
                  <a:ext uri="{FF2B5EF4-FFF2-40B4-BE49-F238E27FC236}">
                    <a16:creationId xmlns:a16="http://schemas.microsoft.com/office/drawing/2014/main" id="{E08C7B74-66A4-495E-9711-603D17C8E1A8}"/>
                  </a:ext>
                </a:extLst>
              </p:cNvPr>
              <p:cNvSpPr/>
              <p:nvPr/>
            </p:nvSpPr>
            <p:spPr>
              <a:xfrm>
                <a:off x="0" y="0"/>
                <a:ext cx="1936274" cy="1842226"/>
              </a:xfrm>
              <a:custGeom>
                <a:avLst/>
                <a:gdLst/>
                <a:ahLst/>
                <a:cxnLst>
                  <a:cxn ang="0">
                    <a:pos x="wd2" y="hd2"/>
                  </a:cxn>
                  <a:cxn ang="5400000">
                    <a:pos x="wd2" y="hd2"/>
                  </a:cxn>
                  <a:cxn ang="10800000">
                    <a:pos x="wd2" y="hd2"/>
                  </a:cxn>
                  <a:cxn ang="16200000">
                    <a:pos x="wd2" y="hd2"/>
                  </a:cxn>
                </a:cxnLst>
                <a:rect l="0" t="0" r="r" b="b"/>
                <a:pathLst>
                  <a:path w="21600" h="21597" extrusionOk="0">
                    <a:moveTo>
                      <a:pt x="10990" y="10671"/>
                    </a:moveTo>
                    <a:lnTo>
                      <a:pt x="14436" y="6792"/>
                    </a:lnTo>
                    <a:lnTo>
                      <a:pt x="14339" y="6778"/>
                    </a:lnTo>
                    <a:lnTo>
                      <a:pt x="14310" y="6715"/>
                    </a:lnTo>
                    <a:lnTo>
                      <a:pt x="10856" y="10601"/>
                    </a:lnTo>
                    <a:lnTo>
                      <a:pt x="10856" y="5"/>
                    </a:lnTo>
                    <a:cubicBezTo>
                      <a:pt x="10807" y="-3"/>
                      <a:pt x="10759" y="-1"/>
                      <a:pt x="10713" y="9"/>
                    </a:cubicBezTo>
                    <a:lnTo>
                      <a:pt x="10713" y="10615"/>
                    </a:lnTo>
                    <a:lnTo>
                      <a:pt x="7166" y="6787"/>
                    </a:lnTo>
                    <a:lnTo>
                      <a:pt x="6991" y="6814"/>
                    </a:lnTo>
                    <a:lnTo>
                      <a:pt x="10562" y="10667"/>
                    </a:lnTo>
                    <a:lnTo>
                      <a:pt x="63" y="8106"/>
                    </a:lnTo>
                    <a:cubicBezTo>
                      <a:pt x="33" y="8150"/>
                      <a:pt x="12" y="8197"/>
                      <a:pt x="0" y="8245"/>
                    </a:cubicBezTo>
                    <a:lnTo>
                      <a:pt x="10571" y="10824"/>
                    </a:lnTo>
                    <a:lnTo>
                      <a:pt x="4998" y="13846"/>
                    </a:lnTo>
                    <a:lnTo>
                      <a:pt x="5033" y="13883"/>
                    </a:lnTo>
                    <a:lnTo>
                      <a:pt x="5013" y="14007"/>
                    </a:lnTo>
                    <a:lnTo>
                      <a:pt x="10575" y="10991"/>
                    </a:lnTo>
                    <a:lnTo>
                      <a:pt x="4033" y="21493"/>
                    </a:lnTo>
                    <a:cubicBezTo>
                      <a:pt x="4066" y="21534"/>
                      <a:pt x="4104" y="21565"/>
                      <a:pt x="4145" y="21589"/>
                    </a:cubicBezTo>
                    <a:lnTo>
                      <a:pt x="10713" y="11043"/>
                    </a:lnTo>
                    <a:lnTo>
                      <a:pt x="10713" y="18314"/>
                    </a:lnTo>
                    <a:lnTo>
                      <a:pt x="10785" y="18274"/>
                    </a:lnTo>
                    <a:lnTo>
                      <a:pt x="10856" y="18314"/>
                    </a:lnTo>
                    <a:lnTo>
                      <a:pt x="10856" y="11047"/>
                    </a:lnTo>
                    <a:lnTo>
                      <a:pt x="17432" y="21597"/>
                    </a:lnTo>
                    <a:cubicBezTo>
                      <a:pt x="17474" y="21569"/>
                      <a:pt x="17509" y="21533"/>
                      <a:pt x="17538" y="21493"/>
                    </a:cubicBezTo>
                    <a:lnTo>
                      <a:pt x="10996" y="10997"/>
                    </a:lnTo>
                    <a:lnTo>
                      <a:pt x="16508" y="13949"/>
                    </a:lnTo>
                    <a:lnTo>
                      <a:pt x="16537" y="13890"/>
                    </a:lnTo>
                    <a:lnTo>
                      <a:pt x="16536" y="13883"/>
                    </a:lnTo>
                    <a:lnTo>
                      <a:pt x="16545" y="13874"/>
                    </a:lnTo>
                    <a:lnTo>
                      <a:pt x="16573" y="13815"/>
                    </a:lnTo>
                    <a:lnTo>
                      <a:pt x="10991" y="10825"/>
                    </a:lnTo>
                    <a:lnTo>
                      <a:pt x="21600" y="8237"/>
                    </a:lnTo>
                    <a:cubicBezTo>
                      <a:pt x="21583" y="8187"/>
                      <a:pt x="21559" y="8141"/>
                      <a:pt x="21528" y="8100"/>
                    </a:cubicBezTo>
                    <a:cubicBezTo>
                      <a:pt x="21528" y="8100"/>
                      <a:pt x="10990" y="10671"/>
                      <a:pt x="10990" y="10671"/>
                    </a:cubicBezTo>
                    <a:close/>
                  </a:path>
                </a:pathLst>
              </a:custGeom>
              <a:gradFill flip="none" rotWithShape="1">
                <a:gsLst>
                  <a:gs pos="68649">
                    <a:srgbClr val="FFFFFF">
                      <a:alpha val="30000"/>
                    </a:srgbClr>
                  </a:gs>
                  <a:gs pos="91322">
                    <a:srgbClr val="91969B">
                      <a:alpha val="30000"/>
                    </a:srgbClr>
                  </a:gs>
                  <a:gs pos="100000">
                    <a:srgbClr val="242E38">
                      <a:alpha val="30000"/>
                    </a:srgbClr>
                  </a:gs>
                </a:gsLst>
                <a:path path="shape">
                  <a:fillToRect l="48964" t="4050" r="51035" b="95949"/>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0" name="Shape 19148">
                <a:extLst>
                  <a:ext uri="{FF2B5EF4-FFF2-40B4-BE49-F238E27FC236}">
                    <a16:creationId xmlns:a16="http://schemas.microsoft.com/office/drawing/2014/main" id="{36E72D4C-4473-437E-B79D-382498194044}"/>
                  </a:ext>
                </a:extLst>
              </p:cNvPr>
              <p:cNvSpPr/>
              <p:nvPr/>
            </p:nvSpPr>
            <p:spPr>
              <a:xfrm>
                <a:off x="358155" y="0"/>
                <a:ext cx="1582741" cy="1847313"/>
              </a:xfrm>
              <a:custGeom>
                <a:avLst/>
                <a:gdLst/>
                <a:ahLst/>
                <a:cxnLst>
                  <a:cxn ang="0">
                    <a:pos x="wd2" y="hd2"/>
                  </a:cxn>
                  <a:cxn ang="5400000">
                    <a:pos x="wd2" y="hd2"/>
                  </a:cxn>
                  <a:cxn ang="10800000">
                    <a:pos x="wd2" y="hd2"/>
                  </a:cxn>
                  <a:cxn ang="16200000">
                    <a:pos x="wd2" y="hd2"/>
                  </a:cxn>
                </a:cxnLst>
                <a:rect l="0" t="0" r="r" b="b"/>
                <a:pathLst>
                  <a:path w="21323" h="21334" extrusionOk="0">
                    <a:moveTo>
                      <a:pt x="12106" y="6400"/>
                    </a:moveTo>
                    <a:lnTo>
                      <a:pt x="12398" y="6436"/>
                    </a:lnTo>
                    <a:lnTo>
                      <a:pt x="8995" y="526"/>
                    </a:lnTo>
                    <a:cubicBezTo>
                      <a:pt x="8776" y="192"/>
                      <a:pt x="8563" y="42"/>
                      <a:pt x="8368" y="0"/>
                    </a:cubicBezTo>
                    <a:cubicBezTo>
                      <a:pt x="8435" y="71"/>
                      <a:pt x="8504" y="157"/>
                      <a:pt x="8573" y="263"/>
                    </a:cubicBezTo>
                    <a:cubicBezTo>
                      <a:pt x="8573" y="263"/>
                      <a:pt x="12106" y="6400"/>
                      <a:pt x="12106" y="6400"/>
                    </a:cubicBezTo>
                    <a:close/>
                    <a:moveTo>
                      <a:pt x="20813" y="7733"/>
                    </a:moveTo>
                    <a:cubicBezTo>
                      <a:pt x="20948" y="7902"/>
                      <a:pt x="20953" y="8144"/>
                      <a:pt x="20640" y="8486"/>
                    </a:cubicBezTo>
                    <a:lnTo>
                      <a:pt x="14759" y="13399"/>
                    </a:lnTo>
                    <a:lnTo>
                      <a:pt x="16129" y="20246"/>
                    </a:lnTo>
                    <a:cubicBezTo>
                      <a:pt x="16154" y="20614"/>
                      <a:pt x="16078" y="21337"/>
                      <a:pt x="15012" y="20969"/>
                    </a:cubicBezTo>
                    <a:lnTo>
                      <a:pt x="7814" y="17725"/>
                    </a:lnTo>
                    <a:lnTo>
                      <a:pt x="676" y="20942"/>
                    </a:lnTo>
                    <a:cubicBezTo>
                      <a:pt x="504" y="21002"/>
                      <a:pt x="237" y="21074"/>
                      <a:pt x="0" y="21047"/>
                    </a:cubicBezTo>
                    <a:cubicBezTo>
                      <a:pt x="216" y="21448"/>
                      <a:pt x="800" y="21309"/>
                      <a:pt x="1098" y="21205"/>
                    </a:cubicBezTo>
                    <a:lnTo>
                      <a:pt x="8236" y="17989"/>
                    </a:lnTo>
                    <a:lnTo>
                      <a:pt x="15434" y="21233"/>
                    </a:lnTo>
                    <a:cubicBezTo>
                      <a:pt x="16500" y="21600"/>
                      <a:pt x="16576" y="20877"/>
                      <a:pt x="16551" y="20509"/>
                    </a:cubicBezTo>
                    <a:lnTo>
                      <a:pt x="15182" y="13663"/>
                    </a:lnTo>
                    <a:lnTo>
                      <a:pt x="21062" y="8749"/>
                    </a:lnTo>
                    <a:cubicBezTo>
                      <a:pt x="21600" y="8162"/>
                      <a:pt x="21200" y="7870"/>
                      <a:pt x="20813" y="7733"/>
                    </a:cubicBezTo>
                    <a:close/>
                  </a:path>
                </a:pathLst>
              </a:custGeom>
              <a:solidFill>
                <a:srgbClr val="000000">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1" name="Shape 19149">
                <a:extLst>
                  <a:ext uri="{FF2B5EF4-FFF2-40B4-BE49-F238E27FC236}">
                    <a16:creationId xmlns:a16="http://schemas.microsoft.com/office/drawing/2014/main" id="{50F762F5-44BD-492E-9479-63D6B331E302}"/>
                  </a:ext>
                </a:extLst>
              </p:cNvPr>
              <p:cNvSpPr/>
              <p:nvPr/>
            </p:nvSpPr>
            <p:spPr>
              <a:xfrm>
                <a:off x="-1" y="0"/>
                <a:ext cx="986751" cy="1846833"/>
              </a:xfrm>
              <a:custGeom>
                <a:avLst/>
                <a:gdLst/>
                <a:ahLst/>
                <a:cxnLst>
                  <a:cxn ang="0">
                    <a:pos x="wd2" y="hd2"/>
                  </a:cxn>
                  <a:cxn ang="5400000">
                    <a:pos x="wd2" y="hd2"/>
                  </a:cxn>
                  <a:cxn ang="10800000">
                    <a:pos x="wd2" y="hd2"/>
                  </a:cxn>
                  <a:cxn ang="16200000">
                    <a:pos x="wd2" y="hd2"/>
                  </a:cxn>
                </a:cxnLst>
                <a:rect l="0" t="0" r="r" b="b"/>
                <a:pathLst>
                  <a:path w="20710" h="21445" extrusionOk="0">
                    <a:moveTo>
                      <a:pt x="7820" y="20654"/>
                    </a:moveTo>
                    <a:lnTo>
                      <a:pt x="9945" y="13800"/>
                    </a:lnTo>
                    <a:lnTo>
                      <a:pt x="1074" y="9017"/>
                    </a:lnTo>
                    <a:cubicBezTo>
                      <a:pt x="693" y="8788"/>
                      <a:pt x="-441" y="7991"/>
                      <a:pt x="1801" y="7750"/>
                    </a:cubicBezTo>
                    <a:lnTo>
                      <a:pt x="14078" y="6763"/>
                    </a:lnTo>
                    <a:lnTo>
                      <a:pt x="19598" y="575"/>
                    </a:lnTo>
                    <a:cubicBezTo>
                      <a:pt x="19785" y="400"/>
                      <a:pt x="20193" y="82"/>
                      <a:pt x="20710" y="52"/>
                    </a:cubicBezTo>
                    <a:cubicBezTo>
                      <a:pt x="19986" y="-153"/>
                      <a:pt x="19388" y="302"/>
                      <a:pt x="19149" y="525"/>
                    </a:cubicBezTo>
                    <a:lnTo>
                      <a:pt x="13629" y="6713"/>
                    </a:lnTo>
                    <a:lnTo>
                      <a:pt x="1353" y="7700"/>
                    </a:lnTo>
                    <a:cubicBezTo>
                      <a:pt x="-890" y="7942"/>
                      <a:pt x="245" y="8738"/>
                      <a:pt x="626" y="8967"/>
                    </a:cubicBezTo>
                    <a:lnTo>
                      <a:pt x="9496" y="13751"/>
                    </a:lnTo>
                    <a:lnTo>
                      <a:pt x="7372" y="20604"/>
                    </a:lnTo>
                    <a:cubicBezTo>
                      <a:pt x="7262" y="21278"/>
                      <a:pt x="7772" y="21447"/>
                      <a:pt x="8318" y="21446"/>
                    </a:cubicBezTo>
                    <a:cubicBezTo>
                      <a:pt x="7978" y="21357"/>
                      <a:pt x="7742" y="21133"/>
                      <a:pt x="7820" y="20654"/>
                    </a:cubicBezTo>
                    <a:close/>
                  </a:path>
                </a:pathLst>
              </a:custGeom>
              <a:solidFill>
                <a:srgbClr val="FFFFF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grpSp>
      <p:grpSp>
        <p:nvGrpSpPr>
          <p:cNvPr id="92" name="Group 19166">
            <a:extLst>
              <a:ext uri="{FF2B5EF4-FFF2-40B4-BE49-F238E27FC236}">
                <a16:creationId xmlns:a16="http://schemas.microsoft.com/office/drawing/2014/main" id="{05FE3458-C247-4DD8-8936-166FC994216D}"/>
              </a:ext>
            </a:extLst>
          </p:cNvPr>
          <p:cNvGrpSpPr/>
          <p:nvPr/>
        </p:nvGrpSpPr>
        <p:grpSpPr>
          <a:xfrm>
            <a:off x="5064993" y="1845739"/>
            <a:ext cx="928775" cy="884529"/>
            <a:chOff x="-1" y="-1"/>
            <a:chExt cx="2476730" cy="2358743"/>
          </a:xfrm>
        </p:grpSpPr>
        <p:sp>
          <p:nvSpPr>
            <p:cNvPr id="93" name="Shape 19152">
              <a:extLst>
                <a:ext uri="{FF2B5EF4-FFF2-40B4-BE49-F238E27FC236}">
                  <a16:creationId xmlns:a16="http://schemas.microsoft.com/office/drawing/2014/main" id="{992B08AD-6B06-499A-A895-B8E6079A6945}"/>
                </a:ext>
              </a:extLst>
            </p:cNvPr>
            <p:cNvSpPr/>
            <p:nvPr/>
          </p:nvSpPr>
          <p:spPr>
            <a:xfrm>
              <a:off x="-1" y="-1"/>
              <a:ext cx="2474621" cy="2358510"/>
            </a:xfrm>
            <a:custGeom>
              <a:avLst/>
              <a:gdLst/>
              <a:ahLst/>
              <a:cxnLst>
                <a:cxn ang="0">
                  <a:pos x="wd2" y="hd2"/>
                </a:cxn>
                <a:cxn ang="5400000">
                  <a:pos x="wd2" y="hd2"/>
                </a:cxn>
                <a:cxn ang="10800000">
                  <a:pos x="wd2" y="hd2"/>
                </a:cxn>
                <a:cxn ang="16200000">
                  <a:pos x="wd2" y="hd2"/>
                </a:cxn>
              </a:cxnLst>
              <a:rect l="0" t="0" r="r" b="b"/>
              <a:pathLst>
                <a:path w="20836" h="20856" extrusionOk="0">
                  <a:moveTo>
                    <a:pt x="20249" y="7503"/>
                  </a:moveTo>
                  <a:lnTo>
                    <a:pt x="13824" y="6523"/>
                  </a:lnTo>
                  <a:lnTo>
                    <a:pt x="11006" y="526"/>
                  </a:lnTo>
                  <a:cubicBezTo>
                    <a:pt x="10465" y="-484"/>
                    <a:pt x="9967" y="218"/>
                    <a:pt x="9803" y="510"/>
                  </a:cubicBezTo>
                  <a:lnTo>
                    <a:pt x="6977" y="6523"/>
                  </a:lnTo>
                  <a:lnTo>
                    <a:pt x="693" y="7482"/>
                  </a:lnTo>
                  <a:cubicBezTo>
                    <a:pt x="-455" y="7717"/>
                    <a:pt x="126" y="8491"/>
                    <a:pt x="321" y="8713"/>
                  </a:cubicBezTo>
                  <a:lnTo>
                    <a:pt x="4861" y="13361"/>
                  </a:lnTo>
                  <a:lnTo>
                    <a:pt x="3774" y="20021"/>
                  </a:lnTo>
                  <a:cubicBezTo>
                    <a:pt x="3685" y="21059"/>
                    <a:pt x="4394" y="20864"/>
                    <a:pt x="4709" y="20730"/>
                  </a:cubicBezTo>
                  <a:lnTo>
                    <a:pt x="10400" y="17588"/>
                  </a:lnTo>
                  <a:lnTo>
                    <a:pt x="16140" y="20757"/>
                  </a:lnTo>
                  <a:cubicBezTo>
                    <a:pt x="16991" y="21116"/>
                    <a:pt x="17052" y="20410"/>
                    <a:pt x="17032" y="20050"/>
                  </a:cubicBezTo>
                  <a:lnTo>
                    <a:pt x="15939" y="13361"/>
                  </a:lnTo>
                  <a:lnTo>
                    <a:pt x="20629" y="8561"/>
                  </a:lnTo>
                  <a:cubicBezTo>
                    <a:pt x="21145" y="7870"/>
                    <a:pt x="20578" y="7598"/>
                    <a:pt x="20249" y="7503"/>
                  </a:cubicBezTo>
                  <a:close/>
                </a:path>
              </a:pathLst>
            </a:custGeom>
            <a:gradFill flip="none" rotWithShape="1">
              <a:gsLst>
                <a:gs pos="3000">
                  <a:schemeClr val="accent4">
                    <a:lumMod val="60000"/>
                    <a:lumOff val="40000"/>
                  </a:schemeClr>
                </a:gs>
                <a:gs pos="72000">
                  <a:schemeClr val="accent4"/>
                </a:gs>
              </a:gsLst>
              <a:path path="shape">
                <a:fillToRect l="50000" t="50000" r="50000" b="50000"/>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nvGrpSpPr>
            <p:cNvPr id="94" name="Group 19165">
              <a:extLst>
                <a:ext uri="{FF2B5EF4-FFF2-40B4-BE49-F238E27FC236}">
                  <a16:creationId xmlns:a16="http://schemas.microsoft.com/office/drawing/2014/main" id="{7830F521-0D68-43FC-9329-34230BFC59D1}"/>
                </a:ext>
              </a:extLst>
            </p:cNvPr>
            <p:cNvGrpSpPr/>
            <p:nvPr/>
          </p:nvGrpSpPr>
          <p:grpSpPr>
            <a:xfrm>
              <a:off x="-1" y="-1"/>
              <a:ext cx="2476730" cy="2358743"/>
              <a:chOff x="0" y="0"/>
              <a:chExt cx="2476728" cy="2358741"/>
            </a:xfrm>
          </p:grpSpPr>
          <p:sp>
            <p:nvSpPr>
              <p:cNvPr id="95" name="Shape 19153">
                <a:extLst>
                  <a:ext uri="{FF2B5EF4-FFF2-40B4-BE49-F238E27FC236}">
                    <a16:creationId xmlns:a16="http://schemas.microsoft.com/office/drawing/2014/main" id="{5F50F7BC-EBEB-4746-80C9-4465648E5E98}"/>
                  </a:ext>
                </a:extLst>
              </p:cNvPr>
              <p:cNvSpPr/>
              <p:nvPr/>
            </p:nvSpPr>
            <p:spPr>
              <a:xfrm>
                <a:off x="1237665" y="737838"/>
                <a:ext cx="1233631" cy="437336"/>
              </a:xfrm>
              <a:custGeom>
                <a:avLst/>
                <a:gdLst/>
                <a:ahLst/>
                <a:cxnLst>
                  <a:cxn ang="0">
                    <a:pos x="wd2" y="hd2"/>
                  </a:cxn>
                  <a:cxn ang="5400000">
                    <a:pos x="wd2" y="hd2"/>
                  </a:cxn>
                  <a:cxn ang="10800000">
                    <a:pos x="wd2" y="hd2"/>
                  </a:cxn>
                  <a:cxn ang="16200000">
                    <a:pos x="wd2" y="hd2"/>
                  </a:cxn>
                </a:cxnLst>
                <a:rect l="0" t="0" r="r" b="b"/>
                <a:pathLst>
                  <a:path w="21600" h="21600" extrusionOk="0">
                    <a:moveTo>
                      <a:pt x="20481" y="5468"/>
                    </a:moveTo>
                    <a:lnTo>
                      <a:pt x="7140" y="0"/>
                    </a:lnTo>
                    <a:lnTo>
                      <a:pt x="0" y="21570"/>
                    </a:lnTo>
                    <a:lnTo>
                      <a:pt x="0" y="21579"/>
                    </a:lnTo>
                    <a:cubicBezTo>
                      <a:pt x="4" y="21581"/>
                      <a:pt x="7" y="21589"/>
                      <a:pt x="7" y="21600"/>
                    </a:cubicBezTo>
                    <a:lnTo>
                      <a:pt x="21600" y="7461"/>
                    </a:lnTo>
                    <a:cubicBezTo>
                      <a:pt x="21381" y="6349"/>
                      <a:pt x="20856" y="5759"/>
                      <a:pt x="20481" y="5468"/>
                    </a:cubicBezTo>
                    <a:close/>
                  </a:path>
                </a:pathLst>
              </a:custGeom>
              <a:solidFill>
                <a:srgbClr val="FFFFFF">
                  <a:alpha val="3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6" name="Shape 19154">
                <a:extLst>
                  <a:ext uri="{FF2B5EF4-FFF2-40B4-BE49-F238E27FC236}">
                    <a16:creationId xmlns:a16="http://schemas.microsoft.com/office/drawing/2014/main" id="{B5C8EE04-E560-47DA-852C-D0656D3E8C48}"/>
                  </a:ext>
                </a:extLst>
              </p:cNvPr>
              <p:cNvSpPr/>
              <p:nvPr/>
            </p:nvSpPr>
            <p:spPr>
              <a:xfrm>
                <a:off x="1237665" y="890166"/>
                <a:ext cx="1239064" cy="621865"/>
              </a:xfrm>
              <a:custGeom>
                <a:avLst/>
                <a:gdLst/>
                <a:ahLst/>
                <a:cxnLst>
                  <a:cxn ang="0">
                    <a:pos x="wd2" y="hd2"/>
                  </a:cxn>
                  <a:cxn ang="5400000">
                    <a:pos x="wd2" y="hd2"/>
                  </a:cxn>
                  <a:cxn ang="10800000">
                    <a:pos x="wd2" y="hd2"/>
                  </a:cxn>
                  <a:cxn ang="16200000">
                    <a:pos x="wd2" y="hd2"/>
                  </a:cxn>
                </a:cxnLst>
                <a:rect l="0" t="0" r="r" b="b"/>
                <a:pathLst>
                  <a:path w="21523" h="21600" extrusionOk="0">
                    <a:moveTo>
                      <a:pt x="21422" y="0"/>
                    </a:moveTo>
                    <a:lnTo>
                      <a:pt x="0" y="9944"/>
                    </a:lnTo>
                    <a:cubicBezTo>
                      <a:pt x="1" y="9945"/>
                      <a:pt x="1" y="9946"/>
                      <a:pt x="1" y="9948"/>
                    </a:cubicBezTo>
                    <a:cubicBezTo>
                      <a:pt x="1" y="9951"/>
                      <a:pt x="1" y="9954"/>
                      <a:pt x="0" y="9956"/>
                    </a:cubicBezTo>
                    <a:lnTo>
                      <a:pt x="1" y="9958"/>
                    </a:lnTo>
                    <a:lnTo>
                      <a:pt x="11424" y="21600"/>
                    </a:lnTo>
                    <a:lnTo>
                      <a:pt x="21094" y="2752"/>
                    </a:lnTo>
                    <a:cubicBezTo>
                      <a:pt x="21574" y="1530"/>
                      <a:pt x="21600" y="641"/>
                      <a:pt x="21422" y="0"/>
                    </a:cubicBezTo>
                    <a:close/>
                  </a:path>
                </a:pathLst>
              </a:custGeom>
              <a:solidFill>
                <a:srgbClr val="2C353F">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7" name="Shape 19155">
                <a:extLst>
                  <a:ext uri="{FF2B5EF4-FFF2-40B4-BE49-F238E27FC236}">
                    <a16:creationId xmlns:a16="http://schemas.microsoft.com/office/drawing/2014/main" id="{00BA2CF3-2F17-49ED-A4C3-AA690071659E}"/>
                  </a:ext>
                </a:extLst>
              </p:cNvPr>
              <p:cNvSpPr/>
              <p:nvPr/>
            </p:nvSpPr>
            <p:spPr>
              <a:xfrm>
                <a:off x="471264" y="1175782"/>
                <a:ext cx="766251" cy="1180998"/>
              </a:xfrm>
              <a:custGeom>
                <a:avLst/>
                <a:gdLst/>
                <a:ahLst/>
                <a:cxnLst>
                  <a:cxn ang="0">
                    <a:pos x="wd2" y="hd2"/>
                  </a:cxn>
                  <a:cxn ang="5400000">
                    <a:pos x="wd2" y="hd2"/>
                  </a:cxn>
                  <a:cxn ang="10800000">
                    <a:pos x="wd2" y="hd2"/>
                  </a:cxn>
                  <a:cxn ang="16200000">
                    <a:pos x="wd2" y="hd2"/>
                  </a:cxn>
                </a:cxnLst>
                <a:rect l="0" t="0" r="r" b="b"/>
                <a:pathLst>
                  <a:path w="21600" h="21430" extrusionOk="0">
                    <a:moveTo>
                      <a:pt x="21600" y="6"/>
                    </a:moveTo>
                    <a:cubicBezTo>
                      <a:pt x="21599" y="6"/>
                      <a:pt x="21598" y="6"/>
                      <a:pt x="21596" y="6"/>
                    </a:cubicBezTo>
                    <a:cubicBezTo>
                      <a:pt x="21589" y="6"/>
                      <a:pt x="21583" y="4"/>
                      <a:pt x="21581" y="0"/>
                    </a:cubicBezTo>
                    <a:lnTo>
                      <a:pt x="0" y="21223"/>
                    </a:lnTo>
                    <a:cubicBezTo>
                      <a:pt x="716" y="21600"/>
                      <a:pt x="1888" y="21380"/>
                      <a:pt x="2544" y="21209"/>
                    </a:cubicBezTo>
                    <a:lnTo>
                      <a:pt x="21600" y="14760"/>
                    </a:lnTo>
                    <a:cubicBezTo>
                      <a:pt x="21600" y="14760"/>
                      <a:pt x="21600" y="6"/>
                      <a:pt x="21600" y="6"/>
                    </a:cubicBezTo>
                    <a:close/>
                  </a:path>
                </a:pathLst>
              </a:custGeom>
              <a:solidFill>
                <a:srgbClr val="2C353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8" name="Shape 19156">
                <a:extLst>
                  <a:ext uri="{FF2B5EF4-FFF2-40B4-BE49-F238E27FC236}">
                    <a16:creationId xmlns:a16="http://schemas.microsoft.com/office/drawing/2014/main" id="{91BFCB8F-3B02-4599-87BC-EF0DEB6215F4}"/>
                  </a:ext>
                </a:extLst>
              </p:cNvPr>
              <p:cNvSpPr/>
              <p:nvPr/>
            </p:nvSpPr>
            <p:spPr>
              <a:xfrm>
                <a:off x="1237665" y="1175782"/>
                <a:ext cx="766745" cy="1182960"/>
              </a:xfrm>
              <a:custGeom>
                <a:avLst/>
                <a:gdLst/>
                <a:ahLst/>
                <a:cxnLst>
                  <a:cxn ang="0">
                    <a:pos x="wd2" y="hd2"/>
                  </a:cxn>
                  <a:cxn ang="5400000">
                    <a:pos x="wd2" y="hd2"/>
                  </a:cxn>
                  <a:cxn ang="10800000">
                    <a:pos x="wd2" y="hd2"/>
                  </a:cxn>
                  <a:cxn ang="16200000">
                    <a:pos x="wd2" y="hd2"/>
                  </a:cxn>
                </a:cxnLst>
                <a:rect l="0" t="0" r="r" b="b"/>
                <a:pathLst>
                  <a:path w="21600" h="21486" extrusionOk="0">
                    <a:moveTo>
                      <a:pt x="21600" y="21250"/>
                    </a:moveTo>
                    <a:lnTo>
                      <a:pt x="12" y="0"/>
                    </a:lnTo>
                    <a:lnTo>
                      <a:pt x="11" y="0"/>
                    </a:lnTo>
                    <a:cubicBezTo>
                      <a:pt x="9" y="2"/>
                      <a:pt x="5" y="5"/>
                      <a:pt x="0" y="5"/>
                    </a:cubicBezTo>
                    <a:lnTo>
                      <a:pt x="0" y="14773"/>
                    </a:lnTo>
                    <a:lnTo>
                      <a:pt x="19205" y="21282"/>
                    </a:lnTo>
                    <a:cubicBezTo>
                      <a:pt x="20430" y="21600"/>
                      <a:pt x="21165" y="21512"/>
                      <a:pt x="21600" y="21250"/>
                    </a:cubicBezTo>
                    <a:close/>
                  </a:path>
                </a:pathLst>
              </a:custGeom>
              <a:solidFill>
                <a:srgbClr val="2C353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99" name="Shape 19157">
                <a:extLst>
                  <a:ext uri="{FF2B5EF4-FFF2-40B4-BE49-F238E27FC236}">
                    <a16:creationId xmlns:a16="http://schemas.microsoft.com/office/drawing/2014/main" id="{B0E795E6-1693-489F-8174-1A6C732D394C}"/>
                  </a:ext>
                </a:extLst>
              </p:cNvPr>
              <p:cNvSpPr/>
              <p:nvPr/>
            </p:nvSpPr>
            <p:spPr>
              <a:xfrm>
                <a:off x="1237665" y="1175782"/>
                <a:ext cx="787477" cy="1169953"/>
              </a:xfrm>
              <a:custGeom>
                <a:avLst/>
                <a:gdLst/>
                <a:ahLst/>
                <a:cxnLst>
                  <a:cxn ang="0">
                    <a:pos x="wd2" y="hd2"/>
                  </a:cxn>
                  <a:cxn ang="5400000">
                    <a:pos x="wd2" y="hd2"/>
                  </a:cxn>
                  <a:cxn ang="10800000">
                    <a:pos x="wd2" y="hd2"/>
                  </a:cxn>
                  <a:cxn ang="16200000">
                    <a:pos x="wd2" y="hd2"/>
                  </a:cxn>
                </a:cxnLst>
                <a:rect l="0" t="0" r="r" b="b"/>
                <a:pathLst>
                  <a:path w="21572" h="21600" extrusionOk="0">
                    <a:moveTo>
                      <a:pt x="21563" y="20158"/>
                    </a:moveTo>
                    <a:lnTo>
                      <a:pt x="18009" y="6192"/>
                    </a:lnTo>
                    <a:lnTo>
                      <a:pt x="18016" y="6188"/>
                    </a:lnTo>
                    <a:lnTo>
                      <a:pt x="0" y="0"/>
                    </a:lnTo>
                    <a:lnTo>
                      <a:pt x="20993" y="21600"/>
                    </a:lnTo>
                    <a:cubicBezTo>
                      <a:pt x="21552" y="21247"/>
                      <a:pt x="21600" y="20585"/>
                      <a:pt x="21563" y="20158"/>
                    </a:cubicBezTo>
                    <a:close/>
                  </a:path>
                </a:pathLst>
              </a:custGeom>
              <a:solidFill>
                <a:srgbClr val="2C353F">
                  <a:alpha val="4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0" name="Shape 19158">
                <a:extLst>
                  <a:ext uri="{FF2B5EF4-FFF2-40B4-BE49-F238E27FC236}">
                    <a16:creationId xmlns:a16="http://schemas.microsoft.com/office/drawing/2014/main" id="{10252760-977A-403F-B93C-0CED2250194A}"/>
                  </a:ext>
                </a:extLst>
              </p:cNvPr>
              <p:cNvSpPr/>
              <p:nvPr/>
            </p:nvSpPr>
            <p:spPr>
              <a:xfrm>
                <a:off x="814003" y="0"/>
                <a:ext cx="423886" cy="1174841"/>
              </a:xfrm>
              <a:custGeom>
                <a:avLst/>
                <a:gdLst/>
                <a:ahLst/>
                <a:cxnLst>
                  <a:cxn ang="0">
                    <a:pos x="wd2" y="hd2"/>
                  </a:cxn>
                  <a:cxn ang="5400000">
                    <a:pos x="wd2" y="hd2"/>
                  </a:cxn>
                  <a:cxn ang="10800000">
                    <a:pos x="wd2" y="hd2"/>
                  </a:cxn>
                  <a:cxn ang="16200000">
                    <a:pos x="wd2" y="hd2"/>
                  </a:cxn>
                </a:cxnLst>
                <a:rect l="0" t="0" r="r" b="b"/>
                <a:pathLst>
                  <a:path w="21600" h="21600" extrusionOk="0">
                    <a:moveTo>
                      <a:pt x="17982" y="1061"/>
                    </a:moveTo>
                    <a:lnTo>
                      <a:pt x="883" y="13562"/>
                    </a:lnTo>
                    <a:lnTo>
                      <a:pt x="0" y="13608"/>
                    </a:lnTo>
                    <a:lnTo>
                      <a:pt x="21572" y="21600"/>
                    </a:lnTo>
                    <a:cubicBezTo>
                      <a:pt x="21578" y="21598"/>
                      <a:pt x="21585" y="21597"/>
                      <a:pt x="21593" y="21597"/>
                    </a:cubicBezTo>
                    <a:lnTo>
                      <a:pt x="21600" y="21594"/>
                    </a:lnTo>
                    <a:lnTo>
                      <a:pt x="21600" y="0"/>
                    </a:lnTo>
                    <a:cubicBezTo>
                      <a:pt x="19918" y="18"/>
                      <a:pt x="18584" y="694"/>
                      <a:pt x="17982" y="106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1" name="Shape 19159">
                <a:extLst>
                  <a:ext uri="{FF2B5EF4-FFF2-40B4-BE49-F238E27FC236}">
                    <a16:creationId xmlns:a16="http://schemas.microsoft.com/office/drawing/2014/main" id="{AFF88706-C070-4860-84BC-6B7D0CA479D9}"/>
                  </a:ext>
                </a:extLst>
              </p:cNvPr>
              <p:cNvSpPr/>
              <p:nvPr/>
            </p:nvSpPr>
            <p:spPr>
              <a:xfrm>
                <a:off x="0" y="890166"/>
                <a:ext cx="1234232" cy="624817"/>
              </a:xfrm>
              <a:custGeom>
                <a:avLst/>
                <a:gdLst/>
                <a:ahLst/>
                <a:cxnLst>
                  <a:cxn ang="0">
                    <a:pos x="wd2" y="hd2"/>
                  </a:cxn>
                  <a:cxn ang="5400000">
                    <a:pos x="wd2" y="hd2"/>
                  </a:cxn>
                  <a:cxn ang="10800000">
                    <a:pos x="wd2" y="hd2"/>
                  </a:cxn>
                  <a:cxn ang="16200000">
                    <a:pos x="wd2" y="hd2"/>
                  </a:cxn>
                </a:cxnLst>
                <a:rect l="0" t="0" r="r" b="b"/>
                <a:pathLst>
                  <a:path w="21385" h="21600" extrusionOk="0">
                    <a:moveTo>
                      <a:pt x="21385" y="9871"/>
                    </a:moveTo>
                    <a:lnTo>
                      <a:pt x="78" y="0"/>
                    </a:lnTo>
                    <a:cubicBezTo>
                      <a:pt x="-215" y="1226"/>
                      <a:pt x="395" y="2737"/>
                      <a:pt x="659" y="3310"/>
                    </a:cubicBezTo>
                    <a:lnTo>
                      <a:pt x="10003" y="21482"/>
                    </a:lnTo>
                    <a:lnTo>
                      <a:pt x="9993" y="21600"/>
                    </a:lnTo>
                    <a:cubicBezTo>
                      <a:pt x="9993" y="21600"/>
                      <a:pt x="21385" y="9871"/>
                      <a:pt x="21385" y="987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2" name="Shape 19160">
                <a:extLst>
                  <a:ext uri="{FF2B5EF4-FFF2-40B4-BE49-F238E27FC236}">
                    <a16:creationId xmlns:a16="http://schemas.microsoft.com/office/drawing/2014/main" id="{7AEC58A4-0B57-4508-8DA2-E8F62BA4128C}"/>
                  </a:ext>
                </a:extLst>
              </p:cNvPr>
              <p:cNvSpPr/>
              <p:nvPr/>
            </p:nvSpPr>
            <p:spPr>
              <a:xfrm>
                <a:off x="4760" y="742599"/>
                <a:ext cx="1230135" cy="434943"/>
              </a:xfrm>
              <a:custGeom>
                <a:avLst/>
                <a:gdLst/>
                <a:ahLst/>
                <a:cxnLst>
                  <a:cxn ang="0">
                    <a:pos x="wd2" y="hd2"/>
                  </a:cxn>
                  <a:cxn ang="5400000">
                    <a:pos x="wd2" y="hd2"/>
                  </a:cxn>
                  <a:cxn ang="10800000">
                    <a:pos x="wd2" y="hd2"/>
                  </a:cxn>
                  <a:cxn ang="16200000">
                    <a:pos x="wd2" y="hd2"/>
                  </a:cxn>
                </a:cxnLst>
                <a:rect l="0" t="0" r="r" b="b"/>
                <a:pathLst>
                  <a:path w="21600" h="21600" extrusionOk="0">
                    <a:moveTo>
                      <a:pt x="14166" y="0"/>
                    </a:moveTo>
                    <a:lnTo>
                      <a:pt x="1366" y="5261"/>
                    </a:lnTo>
                    <a:cubicBezTo>
                      <a:pt x="550" y="5710"/>
                      <a:pt x="153" y="6510"/>
                      <a:pt x="0" y="7420"/>
                    </a:cubicBezTo>
                    <a:lnTo>
                      <a:pt x="21593" y="21600"/>
                    </a:lnTo>
                    <a:lnTo>
                      <a:pt x="21599" y="21592"/>
                    </a:lnTo>
                    <a:cubicBezTo>
                      <a:pt x="21599" y="21590"/>
                      <a:pt x="21600" y="21589"/>
                      <a:pt x="21600" y="21588"/>
                    </a:cubicBezTo>
                    <a:cubicBezTo>
                      <a:pt x="21600" y="21588"/>
                      <a:pt x="14166" y="0"/>
                      <a:pt x="14166" y="0"/>
                    </a:cubicBezTo>
                    <a:close/>
                  </a:path>
                </a:pathLst>
              </a:custGeom>
              <a:solidFill>
                <a:srgbClr val="FFFFF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3" name="Shape 19161">
                <a:extLst>
                  <a:ext uri="{FF2B5EF4-FFF2-40B4-BE49-F238E27FC236}">
                    <a16:creationId xmlns:a16="http://schemas.microsoft.com/office/drawing/2014/main" id="{11D98EEE-599D-4FB6-91B7-885C27B5CA27}"/>
                  </a:ext>
                </a:extLst>
              </p:cNvPr>
              <p:cNvSpPr/>
              <p:nvPr/>
            </p:nvSpPr>
            <p:spPr>
              <a:xfrm>
                <a:off x="447463" y="1175782"/>
                <a:ext cx="787239" cy="1170004"/>
              </a:xfrm>
              <a:custGeom>
                <a:avLst/>
                <a:gdLst/>
                <a:ahLst/>
                <a:cxnLst>
                  <a:cxn ang="0">
                    <a:pos x="wd2" y="hd2"/>
                  </a:cxn>
                  <a:cxn ang="5400000">
                    <a:pos x="wd2" y="hd2"/>
                  </a:cxn>
                  <a:cxn ang="10800000">
                    <a:pos x="wd2" y="hd2"/>
                  </a:cxn>
                  <a:cxn ang="16200000">
                    <a:pos x="wd2" y="hd2"/>
                  </a:cxn>
                </a:cxnLst>
                <a:rect l="0" t="0" r="r" b="b"/>
                <a:pathLst>
                  <a:path w="21516" h="21600" extrusionOk="0">
                    <a:moveTo>
                      <a:pt x="592" y="21600"/>
                    </a:moveTo>
                    <a:lnTo>
                      <a:pt x="21516" y="8"/>
                    </a:lnTo>
                    <a:cubicBezTo>
                      <a:pt x="21515" y="6"/>
                      <a:pt x="21515" y="5"/>
                      <a:pt x="21515" y="3"/>
                    </a:cubicBezTo>
                    <a:cubicBezTo>
                      <a:pt x="21515" y="2"/>
                      <a:pt x="21515" y="2"/>
                      <a:pt x="21515" y="1"/>
                    </a:cubicBezTo>
                    <a:lnTo>
                      <a:pt x="21509" y="0"/>
                    </a:lnTo>
                    <a:lnTo>
                      <a:pt x="3539" y="6264"/>
                    </a:lnTo>
                    <a:lnTo>
                      <a:pt x="25" y="20104"/>
                    </a:lnTo>
                    <a:cubicBezTo>
                      <a:pt x="-84" y="20918"/>
                      <a:pt x="174" y="21369"/>
                      <a:pt x="592" y="21600"/>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4" name="Shape 19162">
                <a:extLst>
                  <a:ext uri="{FF2B5EF4-FFF2-40B4-BE49-F238E27FC236}">
                    <a16:creationId xmlns:a16="http://schemas.microsoft.com/office/drawing/2014/main" id="{D81B9E68-B0C9-4F0C-A257-ACC88968C042}"/>
                  </a:ext>
                </a:extLst>
              </p:cNvPr>
              <p:cNvSpPr/>
              <p:nvPr/>
            </p:nvSpPr>
            <p:spPr>
              <a:xfrm>
                <a:off x="0" y="0"/>
                <a:ext cx="2470562" cy="2350563"/>
              </a:xfrm>
              <a:custGeom>
                <a:avLst/>
                <a:gdLst/>
                <a:ahLst/>
                <a:cxnLst>
                  <a:cxn ang="0">
                    <a:pos x="wd2" y="hd2"/>
                  </a:cxn>
                  <a:cxn ang="5400000">
                    <a:pos x="wd2" y="hd2"/>
                  </a:cxn>
                  <a:cxn ang="10800000">
                    <a:pos x="wd2" y="hd2"/>
                  </a:cxn>
                  <a:cxn ang="16200000">
                    <a:pos x="wd2" y="hd2"/>
                  </a:cxn>
                </a:cxnLst>
                <a:rect l="0" t="0" r="r" b="b"/>
                <a:pathLst>
                  <a:path w="21600" h="21597" extrusionOk="0">
                    <a:moveTo>
                      <a:pt x="10990" y="10671"/>
                    </a:moveTo>
                    <a:lnTo>
                      <a:pt x="14436" y="6792"/>
                    </a:lnTo>
                    <a:lnTo>
                      <a:pt x="14339" y="6778"/>
                    </a:lnTo>
                    <a:lnTo>
                      <a:pt x="14310" y="6715"/>
                    </a:lnTo>
                    <a:lnTo>
                      <a:pt x="10856" y="10601"/>
                    </a:lnTo>
                    <a:lnTo>
                      <a:pt x="10856" y="5"/>
                    </a:lnTo>
                    <a:cubicBezTo>
                      <a:pt x="10807" y="-3"/>
                      <a:pt x="10759" y="-1"/>
                      <a:pt x="10713" y="9"/>
                    </a:cubicBezTo>
                    <a:lnTo>
                      <a:pt x="10713" y="10615"/>
                    </a:lnTo>
                    <a:lnTo>
                      <a:pt x="7166" y="6787"/>
                    </a:lnTo>
                    <a:lnTo>
                      <a:pt x="6991" y="6814"/>
                    </a:lnTo>
                    <a:lnTo>
                      <a:pt x="10562" y="10667"/>
                    </a:lnTo>
                    <a:lnTo>
                      <a:pt x="63" y="8106"/>
                    </a:lnTo>
                    <a:cubicBezTo>
                      <a:pt x="33" y="8150"/>
                      <a:pt x="12" y="8197"/>
                      <a:pt x="0" y="8245"/>
                    </a:cubicBezTo>
                    <a:lnTo>
                      <a:pt x="10571" y="10824"/>
                    </a:lnTo>
                    <a:lnTo>
                      <a:pt x="4998" y="13846"/>
                    </a:lnTo>
                    <a:lnTo>
                      <a:pt x="5033" y="13883"/>
                    </a:lnTo>
                    <a:lnTo>
                      <a:pt x="5013" y="14007"/>
                    </a:lnTo>
                    <a:lnTo>
                      <a:pt x="10575" y="10991"/>
                    </a:lnTo>
                    <a:lnTo>
                      <a:pt x="4033" y="21493"/>
                    </a:lnTo>
                    <a:cubicBezTo>
                      <a:pt x="4066" y="21534"/>
                      <a:pt x="4104" y="21565"/>
                      <a:pt x="4145" y="21589"/>
                    </a:cubicBezTo>
                    <a:lnTo>
                      <a:pt x="10713" y="11043"/>
                    </a:lnTo>
                    <a:lnTo>
                      <a:pt x="10713" y="18314"/>
                    </a:lnTo>
                    <a:lnTo>
                      <a:pt x="10785" y="18274"/>
                    </a:lnTo>
                    <a:lnTo>
                      <a:pt x="10856" y="18314"/>
                    </a:lnTo>
                    <a:lnTo>
                      <a:pt x="10856" y="11047"/>
                    </a:lnTo>
                    <a:lnTo>
                      <a:pt x="17432" y="21597"/>
                    </a:lnTo>
                    <a:cubicBezTo>
                      <a:pt x="17474" y="21569"/>
                      <a:pt x="17509" y="21533"/>
                      <a:pt x="17538" y="21493"/>
                    </a:cubicBezTo>
                    <a:lnTo>
                      <a:pt x="10996" y="10997"/>
                    </a:lnTo>
                    <a:lnTo>
                      <a:pt x="16508" y="13949"/>
                    </a:lnTo>
                    <a:lnTo>
                      <a:pt x="16537" y="13890"/>
                    </a:lnTo>
                    <a:lnTo>
                      <a:pt x="16536" y="13883"/>
                    </a:lnTo>
                    <a:lnTo>
                      <a:pt x="16545" y="13874"/>
                    </a:lnTo>
                    <a:lnTo>
                      <a:pt x="16573" y="13815"/>
                    </a:lnTo>
                    <a:lnTo>
                      <a:pt x="10991" y="10825"/>
                    </a:lnTo>
                    <a:lnTo>
                      <a:pt x="21600" y="8237"/>
                    </a:lnTo>
                    <a:cubicBezTo>
                      <a:pt x="21583" y="8187"/>
                      <a:pt x="21559" y="8141"/>
                      <a:pt x="21528" y="8100"/>
                    </a:cubicBezTo>
                    <a:cubicBezTo>
                      <a:pt x="21528" y="8100"/>
                      <a:pt x="10990" y="10671"/>
                      <a:pt x="10990" y="10671"/>
                    </a:cubicBezTo>
                    <a:close/>
                  </a:path>
                </a:pathLst>
              </a:custGeom>
              <a:gradFill flip="none" rotWithShape="1">
                <a:gsLst>
                  <a:gs pos="68649">
                    <a:srgbClr val="FFFFFF">
                      <a:alpha val="30000"/>
                    </a:srgbClr>
                  </a:gs>
                  <a:gs pos="91322">
                    <a:srgbClr val="91969B">
                      <a:alpha val="30000"/>
                    </a:srgbClr>
                  </a:gs>
                  <a:gs pos="100000">
                    <a:srgbClr val="242E38">
                      <a:alpha val="30000"/>
                    </a:srgbClr>
                  </a:gs>
                </a:gsLst>
                <a:path path="shape">
                  <a:fillToRect l="48964" t="4050" r="51035" b="95949"/>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5" name="Shape 19163">
                <a:extLst>
                  <a:ext uri="{FF2B5EF4-FFF2-40B4-BE49-F238E27FC236}">
                    <a16:creationId xmlns:a16="http://schemas.microsoft.com/office/drawing/2014/main" id="{9440A676-8B4A-4B64-8372-CF8AF22913E8}"/>
                  </a:ext>
                </a:extLst>
              </p:cNvPr>
              <p:cNvSpPr/>
              <p:nvPr/>
            </p:nvSpPr>
            <p:spPr>
              <a:xfrm>
                <a:off x="456984" y="0"/>
                <a:ext cx="2019475" cy="2357054"/>
              </a:xfrm>
              <a:custGeom>
                <a:avLst/>
                <a:gdLst/>
                <a:ahLst/>
                <a:cxnLst>
                  <a:cxn ang="0">
                    <a:pos x="wd2" y="hd2"/>
                  </a:cxn>
                  <a:cxn ang="5400000">
                    <a:pos x="wd2" y="hd2"/>
                  </a:cxn>
                  <a:cxn ang="10800000">
                    <a:pos x="wd2" y="hd2"/>
                  </a:cxn>
                  <a:cxn ang="16200000">
                    <a:pos x="wd2" y="hd2"/>
                  </a:cxn>
                </a:cxnLst>
                <a:rect l="0" t="0" r="r" b="b"/>
                <a:pathLst>
                  <a:path w="21323" h="21334" extrusionOk="0">
                    <a:moveTo>
                      <a:pt x="12106" y="6400"/>
                    </a:moveTo>
                    <a:lnTo>
                      <a:pt x="12398" y="6436"/>
                    </a:lnTo>
                    <a:lnTo>
                      <a:pt x="8995" y="526"/>
                    </a:lnTo>
                    <a:cubicBezTo>
                      <a:pt x="8776" y="192"/>
                      <a:pt x="8563" y="42"/>
                      <a:pt x="8368" y="0"/>
                    </a:cubicBezTo>
                    <a:cubicBezTo>
                      <a:pt x="8435" y="71"/>
                      <a:pt x="8504" y="157"/>
                      <a:pt x="8573" y="263"/>
                    </a:cubicBezTo>
                    <a:cubicBezTo>
                      <a:pt x="8573" y="263"/>
                      <a:pt x="12106" y="6400"/>
                      <a:pt x="12106" y="6400"/>
                    </a:cubicBezTo>
                    <a:close/>
                    <a:moveTo>
                      <a:pt x="20813" y="7733"/>
                    </a:moveTo>
                    <a:cubicBezTo>
                      <a:pt x="20948" y="7902"/>
                      <a:pt x="20953" y="8144"/>
                      <a:pt x="20640" y="8486"/>
                    </a:cubicBezTo>
                    <a:lnTo>
                      <a:pt x="14759" y="13399"/>
                    </a:lnTo>
                    <a:lnTo>
                      <a:pt x="16129" y="20246"/>
                    </a:lnTo>
                    <a:cubicBezTo>
                      <a:pt x="16154" y="20614"/>
                      <a:pt x="16078" y="21337"/>
                      <a:pt x="15012" y="20969"/>
                    </a:cubicBezTo>
                    <a:lnTo>
                      <a:pt x="7814" y="17725"/>
                    </a:lnTo>
                    <a:lnTo>
                      <a:pt x="676" y="20942"/>
                    </a:lnTo>
                    <a:cubicBezTo>
                      <a:pt x="504" y="21002"/>
                      <a:pt x="237" y="21074"/>
                      <a:pt x="0" y="21047"/>
                    </a:cubicBezTo>
                    <a:cubicBezTo>
                      <a:pt x="216" y="21448"/>
                      <a:pt x="800" y="21309"/>
                      <a:pt x="1098" y="21205"/>
                    </a:cubicBezTo>
                    <a:lnTo>
                      <a:pt x="8236" y="17989"/>
                    </a:lnTo>
                    <a:lnTo>
                      <a:pt x="15434" y="21233"/>
                    </a:lnTo>
                    <a:cubicBezTo>
                      <a:pt x="16500" y="21600"/>
                      <a:pt x="16576" y="20877"/>
                      <a:pt x="16551" y="20509"/>
                    </a:cubicBezTo>
                    <a:lnTo>
                      <a:pt x="15182" y="13663"/>
                    </a:lnTo>
                    <a:lnTo>
                      <a:pt x="21062" y="8749"/>
                    </a:lnTo>
                    <a:cubicBezTo>
                      <a:pt x="21600" y="8162"/>
                      <a:pt x="21200" y="7870"/>
                      <a:pt x="20813" y="7733"/>
                    </a:cubicBezTo>
                    <a:close/>
                  </a:path>
                </a:pathLst>
              </a:custGeom>
              <a:solidFill>
                <a:srgbClr val="000000">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06" name="Shape 19164">
                <a:extLst>
                  <a:ext uri="{FF2B5EF4-FFF2-40B4-BE49-F238E27FC236}">
                    <a16:creationId xmlns:a16="http://schemas.microsoft.com/office/drawing/2014/main" id="{4B621ED1-4996-4FFC-B979-0BD2BC92D052}"/>
                  </a:ext>
                </a:extLst>
              </p:cNvPr>
              <p:cNvSpPr/>
              <p:nvPr/>
            </p:nvSpPr>
            <p:spPr>
              <a:xfrm>
                <a:off x="-1" y="0"/>
                <a:ext cx="1259031" cy="2356442"/>
              </a:xfrm>
              <a:custGeom>
                <a:avLst/>
                <a:gdLst/>
                <a:ahLst/>
                <a:cxnLst>
                  <a:cxn ang="0">
                    <a:pos x="wd2" y="hd2"/>
                  </a:cxn>
                  <a:cxn ang="5400000">
                    <a:pos x="wd2" y="hd2"/>
                  </a:cxn>
                  <a:cxn ang="10800000">
                    <a:pos x="wd2" y="hd2"/>
                  </a:cxn>
                  <a:cxn ang="16200000">
                    <a:pos x="wd2" y="hd2"/>
                  </a:cxn>
                </a:cxnLst>
                <a:rect l="0" t="0" r="r" b="b"/>
                <a:pathLst>
                  <a:path w="20710" h="21445" extrusionOk="0">
                    <a:moveTo>
                      <a:pt x="7820" y="20654"/>
                    </a:moveTo>
                    <a:lnTo>
                      <a:pt x="9945" y="13800"/>
                    </a:lnTo>
                    <a:lnTo>
                      <a:pt x="1074" y="9017"/>
                    </a:lnTo>
                    <a:cubicBezTo>
                      <a:pt x="693" y="8788"/>
                      <a:pt x="-441" y="7991"/>
                      <a:pt x="1801" y="7750"/>
                    </a:cubicBezTo>
                    <a:lnTo>
                      <a:pt x="14078" y="6763"/>
                    </a:lnTo>
                    <a:lnTo>
                      <a:pt x="19598" y="575"/>
                    </a:lnTo>
                    <a:cubicBezTo>
                      <a:pt x="19785" y="400"/>
                      <a:pt x="20193" y="82"/>
                      <a:pt x="20710" y="52"/>
                    </a:cubicBezTo>
                    <a:cubicBezTo>
                      <a:pt x="19986" y="-153"/>
                      <a:pt x="19388" y="302"/>
                      <a:pt x="19149" y="525"/>
                    </a:cubicBezTo>
                    <a:lnTo>
                      <a:pt x="13629" y="6713"/>
                    </a:lnTo>
                    <a:lnTo>
                      <a:pt x="1353" y="7700"/>
                    </a:lnTo>
                    <a:cubicBezTo>
                      <a:pt x="-890" y="7942"/>
                      <a:pt x="245" y="8738"/>
                      <a:pt x="626" y="8967"/>
                    </a:cubicBezTo>
                    <a:lnTo>
                      <a:pt x="9496" y="13751"/>
                    </a:lnTo>
                    <a:lnTo>
                      <a:pt x="7372" y="20604"/>
                    </a:lnTo>
                    <a:cubicBezTo>
                      <a:pt x="7262" y="21278"/>
                      <a:pt x="7772" y="21447"/>
                      <a:pt x="8318" y="21446"/>
                    </a:cubicBezTo>
                    <a:cubicBezTo>
                      <a:pt x="7978" y="21357"/>
                      <a:pt x="7742" y="21133"/>
                      <a:pt x="7820" y="20654"/>
                    </a:cubicBezTo>
                    <a:close/>
                  </a:path>
                </a:pathLst>
              </a:custGeom>
              <a:solidFill>
                <a:srgbClr val="FFFFF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grpSp>
      <p:grpSp>
        <p:nvGrpSpPr>
          <p:cNvPr id="107" name="Group 19181">
            <a:extLst>
              <a:ext uri="{FF2B5EF4-FFF2-40B4-BE49-F238E27FC236}">
                <a16:creationId xmlns:a16="http://schemas.microsoft.com/office/drawing/2014/main" id="{92439607-2E9B-4E17-80FF-9CAF83DBE4AA}"/>
              </a:ext>
            </a:extLst>
          </p:cNvPr>
          <p:cNvGrpSpPr/>
          <p:nvPr/>
        </p:nvGrpSpPr>
        <p:grpSpPr>
          <a:xfrm>
            <a:off x="5640673" y="2539202"/>
            <a:ext cx="727915" cy="693239"/>
            <a:chOff x="0" y="0"/>
            <a:chExt cx="1941106" cy="1848635"/>
          </a:xfrm>
        </p:grpSpPr>
        <p:sp>
          <p:nvSpPr>
            <p:cNvPr id="108" name="Shape 19167">
              <a:extLst>
                <a:ext uri="{FF2B5EF4-FFF2-40B4-BE49-F238E27FC236}">
                  <a16:creationId xmlns:a16="http://schemas.microsoft.com/office/drawing/2014/main" id="{28B7B7E4-8906-4D4B-988B-B4C75E399D73}"/>
                </a:ext>
              </a:extLst>
            </p:cNvPr>
            <p:cNvSpPr/>
            <p:nvPr/>
          </p:nvSpPr>
          <p:spPr>
            <a:xfrm>
              <a:off x="0" y="-1"/>
              <a:ext cx="1939455" cy="1848453"/>
            </a:xfrm>
            <a:custGeom>
              <a:avLst/>
              <a:gdLst/>
              <a:ahLst/>
              <a:cxnLst>
                <a:cxn ang="0">
                  <a:pos x="wd2" y="hd2"/>
                </a:cxn>
                <a:cxn ang="5400000">
                  <a:pos x="wd2" y="hd2"/>
                </a:cxn>
                <a:cxn ang="10800000">
                  <a:pos x="wd2" y="hd2"/>
                </a:cxn>
                <a:cxn ang="16200000">
                  <a:pos x="wd2" y="hd2"/>
                </a:cxn>
              </a:cxnLst>
              <a:rect l="0" t="0" r="r" b="b"/>
              <a:pathLst>
                <a:path w="20836" h="20856" extrusionOk="0">
                  <a:moveTo>
                    <a:pt x="20249" y="7503"/>
                  </a:moveTo>
                  <a:lnTo>
                    <a:pt x="13824" y="6523"/>
                  </a:lnTo>
                  <a:lnTo>
                    <a:pt x="11006" y="526"/>
                  </a:lnTo>
                  <a:cubicBezTo>
                    <a:pt x="10465" y="-484"/>
                    <a:pt x="9967" y="218"/>
                    <a:pt x="9803" y="510"/>
                  </a:cubicBezTo>
                  <a:lnTo>
                    <a:pt x="6977" y="6523"/>
                  </a:lnTo>
                  <a:lnTo>
                    <a:pt x="693" y="7482"/>
                  </a:lnTo>
                  <a:cubicBezTo>
                    <a:pt x="-455" y="7717"/>
                    <a:pt x="126" y="8491"/>
                    <a:pt x="321" y="8713"/>
                  </a:cubicBezTo>
                  <a:lnTo>
                    <a:pt x="4861" y="13361"/>
                  </a:lnTo>
                  <a:lnTo>
                    <a:pt x="3774" y="20021"/>
                  </a:lnTo>
                  <a:cubicBezTo>
                    <a:pt x="3685" y="21059"/>
                    <a:pt x="4394" y="20864"/>
                    <a:pt x="4709" y="20730"/>
                  </a:cubicBezTo>
                  <a:lnTo>
                    <a:pt x="10400" y="17588"/>
                  </a:lnTo>
                  <a:lnTo>
                    <a:pt x="16140" y="20757"/>
                  </a:lnTo>
                  <a:cubicBezTo>
                    <a:pt x="16991" y="21116"/>
                    <a:pt x="17052" y="20410"/>
                    <a:pt x="17032" y="20050"/>
                  </a:cubicBezTo>
                  <a:lnTo>
                    <a:pt x="15939" y="13361"/>
                  </a:lnTo>
                  <a:lnTo>
                    <a:pt x="20629" y="8561"/>
                  </a:lnTo>
                  <a:cubicBezTo>
                    <a:pt x="21145" y="7870"/>
                    <a:pt x="20578" y="7598"/>
                    <a:pt x="20249" y="7503"/>
                  </a:cubicBezTo>
                  <a:close/>
                </a:path>
              </a:pathLst>
            </a:custGeom>
            <a:gradFill flip="none" rotWithShape="1">
              <a:gsLst>
                <a:gs pos="3000">
                  <a:schemeClr val="accent5">
                    <a:lumMod val="60000"/>
                    <a:lumOff val="40000"/>
                  </a:schemeClr>
                </a:gs>
                <a:gs pos="72783">
                  <a:schemeClr val="accent5"/>
                </a:gs>
              </a:gsLst>
              <a:path path="shape">
                <a:fillToRect l="50000" t="50000" r="50000" b="50000"/>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nvGrpSpPr>
            <p:cNvPr id="109" name="Group 19180">
              <a:extLst>
                <a:ext uri="{FF2B5EF4-FFF2-40B4-BE49-F238E27FC236}">
                  <a16:creationId xmlns:a16="http://schemas.microsoft.com/office/drawing/2014/main" id="{34856C72-9F0B-4FCC-8465-346F655133D7}"/>
                </a:ext>
              </a:extLst>
            </p:cNvPr>
            <p:cNvGrpSpPr/>
            <p:nvPr/>
          </p:nvGrpSpPr>
          <p:grpSpPr>
            <a:xfrm>
              <a:off x="-1" y="0"/>
              <a:ext cx="1941108" cy="1848636"/>
              <a:chOff x="0" y="0"/>
              <a:chExt cx="1941106" cy="1848635"/>
            </a:xfrm>
          </p:grpSpPr>
          <p:sp>
            <p:nvSpPr>
              <p:cNvPr id="110" name="Shape 19168">
                <a:extLst>
                  <a:ext uri="{FF2B5EF4-FFF2-40B4-BE49-F238E27FC236}">
                    <a16:creationId xmlns:a16="http://schemas.microsoft.com/office/drawing/2014/main" id="{269D6168-15E4-4526-9181-44D1F4AC6DBE}"/>
                  </a:ext>
                </a:extLst>
              </p:cNvPr>
              <p:cNvSpPr/>
              <p:nvPr/>
            </p:nvSpPr>
            <p:spPr>
              <a:xfrm>
                <a:off x="970005" y="578272"/>
                <a:ext cx="966844" cy="342757"/>
              </a:xfrm>
              <a:custGeom>
                <a:avLst/>
                <a:gdLst/>
                <a:ahLst/>
                <a:cxnLst>
                  <a:cxn ang="0">
                    <a:pos x="wd2" y="hd2"/>
                  </a:cxn>
                  <a:cxn ang="5400000">
                    <a:pos x="wd2" y="hd2"/>
                  </a:cxn>
                  <a:cxn ang="10800000">
                    <a:pos x="wd2" y="hd2"/>
                  </a:cxn>
                  <a:cxn ang="16200000">
                    <a:pos x="wd2" y="hd2"/>
                  </a:cxn>
                </a:cxnLst>
                <a:rect l="0" t="0" r="r" b="b"/>
                <a:pathLst>
                  <a:path w="21600" h="21600" extrusionOk="0">
                    <a:moveTo>
                      <a:pt x="20481" y="5468"/>
                    </a:moveTo>
                    <a:lnTo>
                      <a:pt x="7140" y="0"/>
                    </a:lnTo>
                    <a:lnTo>
                      <a:pt x="0" y="21570"/>
                    </a:lnTo>
                    <a:lnTo>
                      <a:pt x="0" y="21579"/>
                    </a:lnTo>
                    <a:cubicBezTo>
                      <a:pt x="4" y="21581"/>
                      <a:pt x="7" y="21589"/>
                      <a:pt x="7" y="21600"/>
                    </a:cubicBezTo>
                    <a:lnTo>
                      <a:pt x="21600" y="7461"/>
                    </a:lnTo>
                    <a:cubicBezTo>
                      <a:pt x="21381" y="6349"/>
                      <a:pt x="20856" y="5759"/>
                      <a:pt x="20481" y="5468"/>
                    </a:cubicBezTo>
                    <a:close/>
                  </a:path>
                </a:pathLst>
              </a:custGeom>
              <a:solidFill>
                <a:srgbClr val="FFFFFF">
                  <a:alpha val="3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1" name="Shape 19169">
                <a:extLst>
                  <a:ext uri="{FF2B5EF4-FFF2-40B4-BE49-F238E27FC236}">
                    <a16:creationId xmlns:a16="http://schemas.microsoft.com/office/drawing/2014/main" id="{F79D934A-08CC-4EEE-860B-D21DA97B352D}"/>
                  </a:ext>
                </a:extLst>
              </p:cNvPr>
              <p:cNvSpPr/>
              <p:nvPr/>
            </p:nvSpPr>
            <p:spPr>
              <a:xfrm>
                <a:off x="970005" y="697657"/>
                <a:ext cx="971102" cy="487379"/>
              </a:xfrm>
              <a:custGeom>
                <a:avLst/>
                <a:gdLst/>
                <a:ahLst/>
                <a:cxnLst>
                  <a:cxn ang="0">
                    <a:pos x="wd2" y="hd2"/>
                  </a:cxn>
                  <a:cxn ang="5400000">
                    <a:pos x="wd2" y="hd2"/>
                  </a:cxn>
                  <a:cxn ang="10800000">
                    <a:pos x="wd2" y="hd2"/>
                  </a:cxn>
                  <a:cxn ang="16200000">
                    <a:pos x="wd2" y="hd2"/>
                  </a:cxn>
                </a:cxnLst>
                <a:rect l="0" t="0" r="r" b="b"/>
                <a:pathLst>
                  <a:path w="21523" h="21600" extrusionOk="0">
                    <a:moveTo>
                      <a:pt x="21422" y="0"/>
                    </a:moveTo>
                    <a:lnTo>
                      <a:pt x="0" y="9944"/>
                    </a:lnTo>
                    <a:cubicBezTo>
                      <a:pt x="1" y="9945"/>
                      <a:pt x="1" y="9946"/>
                      <a:pt x="1" y="9948"/>
                    </a:cubicBezTo>
                    <a:cubicBezTo>
                      <a:pt x="1" y="9951"/>
                      <a:pt x="1" y="9954"/>
                      <a:pt x="0" y="9956"/>
                    </a:cubicBezTo>
                    <a:lnTo>
                      <a:pt x="1" y="9958"/>
                    </a:lnTo>
                    <a:lnTo>
                      <a:pt x="11424" y="21600"/>
                    </a:lnTo>
                    <a:lnTo>
                      <a:pt x="21094" y="2752"/>
                    </a:lnTo>
                    <a:cubicBezTo>
                      <a:pt x="21574" y="1530"/>
                      <a:pt x="21600" y="641"/>
                      <a:pt x="21422" y="0"/>
                    </a:cubicBezTo>
                    <a:close/>
                  </a:path>
                </a:pathLst>
              </a:custGeom>
              <a:solidFill>
                <a:srgbClr val="2C353F">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2" name="Shape 19170">
                <a:extLst>
                  <a:ext uri="{FF2B5EF4-FFF2-40B4-BE49-F238E27FC236}">
                    <a16:creationId xmlns:a16="http://schemas.microsoft.com/office/drawing/2014/main" id="{81D34574-2DC3-440F-811C-8DCFA05404BC}"/>
                  </a:ext>
                </a:extLst>
              </p:cNvPr>
              <p:cNvSpPr/>
              <p:nvPr/>
            </p:nvSpPr>
            <p:spPr>
              <a:xfrm>
                <a:off x="369348" y="921505"/>
                <a:ext cx="600540" cy="925593"/>
              </a:xfrm>
              <a:custGeom>
                <a:avLst/>
                <a:gdLst/>
                <a:ahLst/>
                <a:cxnLst>
                  <a:cxn ang="0">
                    <a:pos x="wd2" y="hd2"/>
                  </a:cxn>
                  <a:cxn ang="5400000">
                    <a:pos x="wd2" y="hd2"/>
                  </a:cxn>
                  <a:cxn ang="10800000">
                    <a:pos x="wd2" y="hd2"/>
                  </a:cxn>
                  <a:cxn ang="16200000">
                    <a:pos x="wd2" y="hd2"/>
                  </a:cxn>
                </a:cxnLst>
                <a:rect l="0" t="0" r="r" b="b"/>
                <a:pathLst>
                  <a:path w="21600" h="21430" extrusionOk="0">
                    <a:moveTo>
                      <a:pt x="21600" y="6"/>
                    </a:moveTo>
                    <a:cubicBezTo>
                      <a:pt x="21599" y="6"/>
                      <a:pt x="21598" y="6"/>
                      <a:pt x="21596" y="6"/>
                    </a:cubicBezTo>
                    <a:cubicBezTo>
                      <a:pt x="21589" y="6"/>
                      <a:pt x="21583" y="4"/>
                      <a:pt x="21581" y="0"/>
                    </a:cubicBezTo>
                    <a:lnTo>
                      <a:pt x="0" y="21223"/>
                    </a:lnTo>
                    <a:cubicBezTo>
                      <a:pt x="716" y="21600"/>
                      <a:pt x="1888" y="21380"/>
                      <a:pt x="2544" y="21209"/>
                    </a:cubicBezTo>
                    <a:lnTo>
                      <a:pt x="21600" y="14760"/>
                    </a:lnTo>
                    <a:cubicBezTo>
                      <a:pt x="21600" y="14760"/>
                      <a:pt x="21600" y="6"/>
                      <a:pt x="21600" y="6"/>
                    </a:cubicBezTo>
                    <a:close/>
                  </a:path>
                </a:pathLst>
              </a:custGeom>
              <a:solidFill>
                <a:srgbClr val="2C353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3" name="Shape 19171">
                <a:extLst>
                  <a:ext uri="{FF2B5EF4-FFF2-40B4-BE49-F238E27FC236}">
                    <a16:creationId xmlns:a16="http://schemas.microsoft.com/office/drawing/2014/main" id="{16EA4075-9DD6-4205-BEAD-DF4304C17C3F}"/>
                  </a:ext>
                </a:extLst>
              </p:cNvPr>
              <p:cNvSpPr/>
              <p:nvPr/>
            </p:nvSpPr>
            <p:spPr>
              <a:xfrm>
                <a:off x="970005" y="921505"/>
                <a:ext cx="600928" cy="927131"/>
              </a:xfrm>
              <a:custGeom>
                <a:avLst/>
                <a:gdLst/>
                <a:ahLst/>
                <a:cxnLst>
                  <a:cxn ang="0">
                    <a:pos x="wd2" y="hd2"/>
                  </a:cxn>
                  <a:cxn ang="5400000">
                    <a:pos x="wd2" y="hd2"/>
                  </a:cxn>
                  <a:cxn ang="10800000">
                    <a:pos x="wd2" y="hd2"/>
                  </a:cxn>
                  <a:cxn ang="16200000">
                    <a:pos x="wd2" y="hd2"/>
                  </a:cxn>
                </a:cxnLst>
                <a:rect l="0" t="0" r="r" b="b"/>
                <a:pathLst>
                  <a:path w="21600" h="21486" extrusionOk="0">
                    <a:moveTo>
                      <a:pt x="21600" y="21250"/>
                    </a:moveTo>
                    <a:lnTo>
                      <a:pt x="12" y="0"/>
                    </a:lnTo>
                    <a:lnTo>
                      <a:pt x="11" y="0"/>
                    </a:lnTo>
                    <a:cubicBezTo>
                      <a:pt x="9" y="2"/>
                      <a:pt x="5" y="5"/>
                      <a:pt x="0" y="5"/>
                    </a:cubicBezTo>
                    <a:lnTo>
                      <a:pt x="0" y="14773"/>
                    </a:lnTo>
                    <a:lnTo>
                      <a:pt x="19205" y="21282"/>
                    </a:lnTo>
                    <a:cubicBezTo>
                      <a:pt x="20430" y="21600"/>
                      <a:pt x="21165" y="21512"/>
                      <a:pt x="21600" y="21250"/>
                    </a:cubicBezTo>
                    <a:close/>
                  </a:path>
                </a:pathLst>
              </a:custGeom>
              <a:solidFill>
                <a:srgbClr val="2C353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4" name="Shape 19172">
                <a:extLst>
                  <a:ext uri="{FF2B5EF4-FFF2-40B4-BE49-F238E27FC236}">
                    <a16:creationId xmlns:a16="http://schemas.microsoft.com/office/drawing/2014/main" id="{3A34830D-CC2C-4F4A-AC0E-AE37DAEC10CC}"/>
                  </a:ext>
                </a:extLst>
              </p:cNvPr>
              <p:cNvSpPr/>
              <p:nvPr/>
            </p:nvSpPr>
            <p:spPr>
              <a:xfrm>
                <a:off x="970005" y="921505"/>
                <a:ext cx="617176" cy="916937"/>
              </a:xfrm>
              <a:custGeom>
                <a:avLst/>
                <a:gdLst/>
                <a:ahLst/>
                <a:cxnLst>
                  <a:cxn ang="0">
                    <a:pos x="wd2" y="hd2"/>
                  </a:cxn>
                  <a:cxn ang="5400000">
                    <a:pos x="wd2" y="hd2"/>
                  </a:cxn>
                  <a:cxn ang="10800000">
                    <a:pos x="wd2" y="hd2"/>
                  </a:cxn>
                  <a:cxn ang="16200000">
                    <a:pos x="wd2" y="hd2"/>
                  </a:cxn>
                </a:cxnLst>
                <a:rect l="0" t="0" r="r" b="b"/>
                <a:pathLst>
                  <a:path w="21572" h="21600" extrusionOk="0">
                    <a:moveTo>
                      <a:pt x="21563" y="20158"/>
                    </a:moveTo>
                    <a:lnTo>
                      <a:pt x="18009" y="6192"/>
                    </a:lnTo>
                    <a:lnTo>
                      <a:pt x="18016" y="6188"/>
                    </a:lnTo>
                    <a:lnTo>
                      <a:pt x="0" y="0"/>
                    </a:lnTo>
                    <a:lnTo>
                      <a:pt x="20993" y="21600"/>
                    </a:lnTo>
                    <a:cubicBezTo>
                      <a:pt x="21552" y="21247"/>
                      <a:pt x="21600" y="20585"/>
                      <a:pt x="21563" y="20158"/>
                    </a:cubicBezTo>
                    <a:close/>
                  </a:path>
                </a:pathLst>
              </a:custGeom>
              <a:solidFill>
                <a:srgbClr val="2C353F">
                  <a:alpha val="4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5" name="Shape 19173">
                <a:extLst>
                  <a:ext uri="{FF2B5EF4-FFF2-40B4-BE49-F238E27FC236}">
                    <a16:creationId xmlns:a16="http://schemas.microsoft.com/office/drawing/2014/main" id="{CDCAEAB4-F9C1-4E2B-A06B-9D9F4B583FB5}"/>
                  </a:ext>
                </a:extLst>
              </p:cNvPr>
              <p:cNvSpPr/>
              <p:nvPr/>
            </p:nvSpPr>
            <p:spPr>
              <a:xfrm>
                <a:off x="637965" y="0"/>
                <a:ext cx="332216" cy="920768"/>
              </a:xfrm>
              <a:custGeom>
                <a:avLst/>
                <a:gdLst/>
                <a:ahLst/>
                <a:cxnLst>
                  <a:cxn ang="0">
                    <a:pos x="wd2" y="hd2"/>
                  </a:cxn>
                  <a:cxn ang="5400000">
                    <a:pos x="wd2" y="hd2"/>
                  </a:cxn>
                  <a:cxn ang="10800000">
                    <a:pos x="wd2" y="hd2"/>
                  </a:cxn>
                  <a:cxn ang="16200000">
                    <a:pos x="wd2" y="hd2"/>
                  </a:cxn>
                </a:cxnLst>
                <a:rect l="0" t="0" r="r" b="b"/>
                <a:pathLst>
                  <a:path w="21600" h="21600" extrusionOk="0">
                    <a:moveTo>
                      <a:pt x="17982" y="1061"/>
                    </a:moveTo>
                    <a:lnTo>
                      <a:pt x="883" y="13562"/>
                    </a:lnTo>
                    <a:lnTo>
                      <a:pt x="0" y="13608"/>
                    </a:lnTo>
                    <a:lnTo>
                      <a:pt x="21572" y="21600"/>
                    </a:lnTo>
                    <a:cubicBezTo>
                      <a:pt x="21578" y="21598"/>
                      <a:pt x="21585" y="21597"/>
                      <a:pt x="21593" y="21597"/>
                    </a:cubicBezTo>
                    <a:lnTo>
                      <a:pt x="21600" y="21594"/>
                    </a:lnTo>
                    <a:lnTo>
                      <a:pt x="21600" y="0"/>
                    </a:lnTo>
                    <a:cubicBezTo>
                      <a:pt x="19918" y="18"/>
                      <a:pt x="18584" y="694"/>
                      <a:pt x="17982" y="106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6" name="Shape 19174">
                <a:extLst>
                  <a:ext uri="{FF2B5EF4-FFF2-40B4-BE49-F238E27FC236}">
                    <a16:creationId xmlns:a16="http://schemas.microsoft.com/office/drawing/2014/main" id="{26A8AE2E-E964-4991-814D-ABC3736CC41D}"/>
                  </a:ext>
                </a:extLst>
              </p:cNvPr>
              <p:cNvSpPr/>
              <p:nvPr/>
            </p:nvSpPr>
            <p:spPr>
              <a:xfrm>
                <a:off x="0" y="697657"/>
                <a:ext cx="967315" cy="489693"/>
              </a:xfrm>
              <a:custGeom>
                <a:avLst/>
                <a:gdLst/>
                <a:ahLst/>
                <a:cxnLst>
                  <a:cxn ang="0">
                    <a:pos x="wd2" y="hd2"/>
                  </a:cxn>
                  <a:cxn ang="5400000">
                    <a:pos x="wd2" y="hd2"/>
                  </a:cxn>
                  <a:cxn ang="10800000">
                    <a:pos x="wd2" y="hd2"/>
                  </a:cxn>
                  <a:cxn ang="16200000">
                    <a:pos x="wd2" y="hd2"/>
                  </a:cxn>
                </a:cxnLst>
                <a:rect l="0" t="0" r="r" b="b"/>
                <a:pathLst>
                  <a:path w="21385" h="21600" extrusionOk="0">
                    <a:moveTo>
                      <a:pt x="21385" y="9871"/>
                    </a:moveTo>
                    <a:lnTo>
                      <a:pt x="78" y="0"/>
                    </a:lnTo>
                    <a:cubicBezTo>
                      <a:pt x="-215" y="1226"/>
                      <a:pt x="395" y="2737"/>
                      <a:pt x="659" y="3310"/>
                    </a:cubicBezTo>
                    <a:lnTo>
                      <a:pt x="10003" y="21482"/>
                    </a:lnTo>
                    <a:lnTo>
                      <a:pt x="9993" y="21600"/>
                    </a:lnTo>
                    <a:cubicBezTo>
                      <a:pt x="9993" y="21600"/>
                      <a:pt x="21385" y="9871"/>
                      <a:pt x="21385" y="9871"/>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7" name="Shape 19175">
                <a:extLst>
                  <a:ext uri="{FF2B5EF4-FFF2-40B4-BE49-F238E27FC236}">
                    <a16:creationId xmlns:a16="http://schemas.microsoft.com/office/drawing/2014/main" id="{B0EDD6B4-E835-45BA-B761-73AE3EE0D879}"/>
                  </a:ext>
                </a:extLst>
              </p:cNvPr>
              <p:cNvSpPr/>
              <p:nvPr/>
            </p:nvSpPr>
            <p:spPr>
              <a:xfrm>
                <a:off x="3730" y="582003"/>
                <a:ext cx="964105" cy="340882"/>
              </a:xfrm>
              <a:custGeom>
                <a:avLst/>
                <a:gdLst/>
                <a:ahLst/>
                <a:cxnLst>
                  <a:cxn ang="0">
                    <a:pos x="wd2" y="hd2"/>
                  </a:cxn>
                  <a:cxn ang="5400000">
                    <a:pos x="wd2" y="hd2"/>
                  </a:cxn>
                  <a:cxn ang="10800000">
                    <a:pos x="wd2" y="hd2"/>
                  </a:cxn>
                  <a:cxn ang="16200000">
                    <a:pos x="wd2" y="hd2"/>
                  </a:cxn>
                </a:cxnLst>
                <a:rect l="0" t="0" r="r" b="b"/>
                <a:pathLst>
                  <a:path w="21600" h="21600" extrusionOk="0">
                    <a:moveTo>
                      <a:pt x="14166" y="0"/>
                    </a:moveTo>
                    <a:lnTo>
                      <a:pt x="1366" y="5261"/>
                    </a:lnTo>
                    <a:cubicBezTo>
                      <a:pt x="550" y="5710"/>
                      <a:pt x="153" y="6510"/>
                      <a:pt x="0" y="7420"/>
                    </a:cubicBezTo>
                    <a:lnTo>
                      <a:pt x="21593" y="21600"/>
                    </a:lnTo>
                    <a:lnTo>
                      <a:pt x="21599" y="21592"/>
                    </a:lnTo>
                    <a:cubicBezTo>
                      <a:pt x="21599" y="21590"/>
                      <a:pt x="21600" y="21589"/>
                      <a:pt x="21600" y="21588"/>
                    </a:cubicBezTo>
                    <a:cubicBezTo>
                      <a:pt x="21600" y="21588"/>
                      <a:pt x="14166" y="0"/>
                      <a:pt x="14166" y="0"/>
                    </a:cubicBezTo>
                    <a:close/>
                  </a:path>
                </a:pathLst>
              </a:custGeom>
              <a:solidFill>
                <a:srgbClr val="FFFFFF">
                  <a:alpha val="2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8" name="Shape 19176">
                <a:extLst>
                  <a:ext uri="{FF2B5EF4-FFF2-40B4-BE49-F238E27FC236}">
                    <a16:creationId xmlns:a16="http://schemas.microsoft.com/office/drawing/2014/main" id="{B3D8EC82-1976-4E64-9DA5-3A65D3949427}"/>
                  </a:ext>
                </a:extLst>
              </p:cNvPr>
              <p:cNvSpPr/>
              <p:nvPr/>
            </p:nvSpPr>
            <p:spPr>
              <a:xfrm>
                <a:off x="350694" y="921505"/>
                <a:ext cx="616989" cy="916977"/>
              </a:xfrm>
              <a:custGeom>
                <a:avLst/>
                <a:gdLst/>
                <a:ahLst/>
                <a:cxnLst>
                  <a:cxn ang="0">
                    <a:pos x="wd2" y="hd2"/>
                  </a:cxn>
                  <a:cxn ang="5400000">
                    <a:pos x="wd2" y="hd2"/>
                  </a:cxn>
                  <a:cxn ang="10800000">
                    <a:pos x="wd2" y="hd2"/>
                  </a:cxn>
                  <a:cxn ang="16200000">
                    <a:pos x="wd2" y="hd2"/>
                  </a:cxn>
                </a:cxnLst>
                <a:rect l="0" t="0" r="r" b="b"/>
                <a:pathLst>
                  <a:path w="21516" h="21600" extrusionOk="0">
                    <a:moveTo>
                      <a:pt x="592" y="21600"/>
                    </a:moveTo>
                    <a:lnTo>
                      <a:pt x="21516" y="8"/>
                    </a:lnTo>
                    <a:cubicBezTo>
                      <a:pt x="21515" y="6"/>
                      <a:pt x="21515" y="5"/>
                      <a:pt x="21515" y="3"/>
                    </a:cubicBezTo>
                    <a:cubicBezTo>
                      <a:pt x="21515" y="2"/>
                      <a:pt x="21515" y="2"/>
                      <a:pt x="21515" y="1"/>
                    </a:cubicBezTo>
                    <a:lnTo>
                      <a:pt x="21509" y="0"/>
                    </a:lnTo>
                    <a:lnTo>
                      <a:pt x="3539" y="6264"/>
                    </a:lnTo>
                    <a:lnTo>
                      <a:pt x="25" y="20104"/>
                    </a:lnTo>
                    <a:cubicBezTo>
                      <a:pt x="-84" y="20918"/>
                      <a:pt x="174" y="21369"/>
                      <a:pt x="592" y="21600"/>
                    </a:cubicBezTo>
                    <a:close/>
                  </a:path>
                </a:pathLst>
              </a:custGeom>
              <a:solidFill>
                <a:srgbClr val="2C353F">
                  <a:alpha val="10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19" name="Shape 19177">
                <a:extLst>
                  <a:ext uri="{FF2B5EF4-FFF2-40B4-BE49-F238E27FC236}">
                    <a16:creationId xmlns:a16="http://schemas.microsoft.com/office/drawing/2014/main" id="{BA7BC257-0E80-4055-8A04-488A45B5EE12}"/>
                  </a:ext>
                </a:extLst>
              </p:cNvPr>
              <p:cNvSpPr/>
              <p:nvPr/>
            </p:nvSpPr>
            <p:spPr>
              <a:xfrm>
                <a:off x="0" y="0"/>
                <a:ext cx="1936274" cy="1842226"/>
              </a:xfrm>
              <a:custGeom>
                <a:avLst/>
                <a:gdLst/>
                <a:ahLst/>
                <a:cxnLst>
                  <a:cxn ang="0">
                    <a:pos x="wd2" y="hd2"/>
                  </a:cxn>
                  <a:cxn ang="5400000">
                    <a:pos x="wd2" y="hd2"/>
                  </a:cxn>
                  <a:cxn ang="10800000">
                    <a:pos x="wd2" y="hd2"/>
                  </a:cxn>
                  <a:cxn ang="16200000">
                    <a:pos x="wd2" y="hd2"/>
                  </a:cxn>
                </a:cxnLst>
                <a:rect l="0" t="0" r="r" b="b"/>
                <a:pathLst>
                  <a:path w="21600" h="21597" extrusionOk="0">
                    <a:moveTo>
                      <a:pt x="10990" y="10671"/>
                    </a:moveTo>
                    <a:lnTo>
                      <a:pt x="14436" y="6792"/>
                    </a:lnTo>
                    <a:lnTo>
                      <a:pt x="14339" y="6778"/>
                    </a:lnTo>
                    <a:lnTo>
                      <a:pt x="14310" y="6715"/>
                    </a:lnTo>
                    <a:lnTo>
                      <a:pt x="10856" y="10601"/>
                    </a:lnTo>
                    <a:lnTo>
                      <a:pt x="10856" y="5"/>
                    </a:lnTo>
                    <a:cubicBezTo>
                      <a:pt x="10807" y="-3"/>
                      <a:pt x="10759" y="-1"/>
                      <a:pt x="10713" y="9"/>
                    </a:cubicBezTo>
                    <a:lnTo>
                      <a:pt x="10713" y="10615"/>
                    </a:lnTo>
                    <a:lnTo>
                      <a:pt x="7166" y="6787"/>
                    </a:lnTo>
                    <a:lnTo>
                      <a:pt x="6991" y="6814"/>
                    </a:lnTo>
                    <a:lnTo>
                      <a:pt x="10562" y="10667"/>
                    </a:lnTo>
                    <a:lnTo>
                      <a:pt x="63" y="8106"/>
                    </a:lnTo>
                    <a:cubicBezTo>
                      <a:pt x="33" y="8150"/>
                      <a:pt x="12" y="8197"/>
                      <a:pt x="0" y="8245"/>
                    </a:cubicBezTo>
                    <a:lnTo>
                      <a:pt x="10571" y="10824"/>
                    </a:lnTo>
                    <a:lnTo>
                      <a:pt x="4998" y="13846"/>
                    </a:lnTo>
                    <a:lnTo>
                      <a:pt x="5033" y="13883"/>
                    </a:lnTo>
                    <a:lnTo>
                      <a:pt x="5013" y="14007"/>
                    </a:lnTo>
                    <a:lnTo>
                      <a:pt x="10575" y="10991"/>
                    </a:lnTo>
                    <a:lnTo>
                      <a:pt x="4033" y="21493"/>
                    </a:lnTo>
                    <a:cubicBezTo>
                      <a:pt x="4066" y="21534"/>
                      <a:pt x="4104" y="21565"/>
                      <a:pt x="4145" y="21589"/>
                    </a:cubicBezTo>
                    <a:lnTo>
                      <a:pt x="10713" y="11043"/>
                    </a:lnTo>
                    <a:lnTo>
                      <a:pt x="10713" y="18314"/>
                    </a:lnTo>
                    <a:lnTo>
                      <a:pt x="10785" y="18274"/>
                    </a:lnTo>
                    <a:lnTo>
                      <a:pt x="10856" y="18314"/>
                    </a:lnTo>
                    <a:lnTo>
                      <a:pt x="10856" y="11047"/>
                    </a:lnTo>
                    <a:lnTo>
                      <a:pt x="17432" y="21597"/>
                    </a:lnTo>
                    <a:cubicBezTo>
                      <a:pt x="17474" y="21569"/>
                      <a:pt x="17509" y="21533"/>
                      <a:pt x="17538" y="21493"/>
                    </a:cubicBezTo>
                    <a:lnTo>
                      <a:pt x="10996" y="10997"/>
                    </a:lnTo>
                    <a:lnTo>
                      <a:pt x="16508" y="13949"/>
                    </a:lnTo>
                    <a:lnTo>
                      <a:pt x="16537" y="13890"/>
                    </a:lnTo>
                    <a:lnTo>
                      <a:pt x="16536" y="13883"/>
                    </a:lnTo>
                    <a:lnTo>
                      <a:pt x="16545" y="13874"/>
                    </a:lnTo>
                    <a:lnTo>
                      <a:pt x="16573" y="13815"/>
                    </a:lnTo>
                    <a:lnTo>
                      <a:pt x="10991" y="10825"/>
                    </a:lnTo>
                    <a:lnTo>
                      <a:pt x="21600" y="8237"/>
                    </a:lnTo>
                    <a:cubicBezTo>
                      <a:pt x="21583" y="8187"/>
                      <a:pt x="21559" y="8141"/>
                      <a:pt x="21528" y="8100"/>
                    </a:cubicBezTo>
                    <a:cubicBezTo>
                      <a:pt x="21528" y="8100"/>
                      <a:pt x="10990" y="10671"/>
                      <a:pt x="10990" y="10671"/>
                    </a:cubicBezTo>
                    <a:close/>
                  </a:path>
                </a:pathLst>
              </a:custGeom>
              <a:gradFill flip="none" rotWithShape="1">
                <a:gsLst>
                  <a:gs pos="68649">
                    <a:srgbClr val="FFFFFF">
                      <a:alpha val="30000"/>
                    </a:srgbClr>
                  </a:gs>
                  <a:gs pos="91322">
                    <a:srgbClr val="91969B">
                      <a:alpha val="30000"/>
                    </a:srgbClr>
                  </a:gs>
                  <a:gs pos="100000">
                    <a:srgbClr val="242E38">
                      <a:alpha val="30000"/>
                    </a:srgbClr>
                  </a:gs>
                </a:gsLst>
                <a:path path="shape">
                  <a:fillToRect l="48964" t="4050" r="51035" b="95949"/>
                </a:path>
              </a:gra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20" name="Shape 19178">
                <a:extLst>
                  <a:ext uri="{FF2B5EF4-FFF2-40B4-BE49-F238E27FC236}">
                    <a16:creationId xmlns:a16="http://schemas.microsoft.com/office/drawing/2014/main" id="{4F2454A1-44D9-451C-9A01-D49D8281181C}"/>
                  </a:ext>
                </a:extLst>
              </p:cNvPr>
              <p:cNvSpPr/>
              <p:nvPr/>
            </p:nvSpPr>
            <p:spPr>
              <a:xfrm>
                <a:off x="358155" y="0"/>
                <a:ext cx="1582741" cy="1847313"/>
              </a:xfrm>
              <a:custGeom>
                <a:avLst/>
                <a:gdLst/>
                <a:ahLst/>
                <a:cxnLst>
                  <a:cxn ang="0">
                    <a:pos x="wd2" y="hd2"/>
                  </a:cxn>
                  <a:cxn ang="5400000">
                    <a:pos x="wd2" y="hd2"/>
                  </a:cxn>
                  <a:cxn ang="10800000">
                    <a:pos x="wd2" y="hd2"/>
                  </a:cxn>
                  <a:cxn ang="16200000">
                    <a:pos x="wd2" y="hd2"/>
                  </a:cxn>
                </a:cxnLst>
                <a:rect l="0" t="0" r="r" b="b"/>
                <a:pathLst>
                  <a:path w="21323" h="21334" extrusionOk="0">
                    <a:moveTo>
                      <a:pt x="12106" y="6400"/>
                    </a:moveTo>
                    <a:lnTo>
                      <a:pt x="12398" y="6436"/>
                    </a:lnTo>
                    <a:lnTo>
                      <a:pt x="8995" y="526"/>
                    </a:lnTo>
                    <a:cubicBezTo>
                      <a:pt x="8776" y="192"/>
                      <a:pt x="8563" y="42"/>
                      <a:pt x="8368" y="0"/>
                    </a:cubicBezTo>
                    <a:cubicBezTo>
                      <a:pt x="8435" y="71"/>
                      <a:pt x="8504" y="157"/>
                      <a:pt x="8573" y="263"/>
                    </a:cubicBezTo>
                    <a:cubicBezTo>
                      <a:pt x="8573" y="263"/>
                      <a:pt x="12106" y="6400"/>
                      <a:pt x="12106" y="6400"/>
                    </a:cubicBezTo>
                    <a:close/>
                    <a:moveTo>
                      <a:pt x="20813" y="7733"/>
                    </a:moveTo>
                    <a:cubicBezTo>
                      <a:pt x="20948" y="7902"/>
                      <a:pt x="20953" y="8144"/>
                      <a:pt x="20640" y="8486"/>
                    </a:cubicBezTo>
                    <a:lnTo>
                      <a:pt x="14759" y="13399"/>
                    </a:lnTo>
                    <a:lnTo>
                      <a:pt x="16129" y="20246"/>
                    </a:lnTo>
                    <a:cubicBezTo>
                      <a:pt x="16154" y="20614"/>
                      <a:pt x="16078" y="21337"/>
                      <a:pt x="15012" y="20969"/>
                    </a:cubicBezTo>
                    <a:lnTo>
                      <a:pt x="7814" y="17725"/>
                    </a:lnTo>
                    <a:lnTo>
                      <a:pt x="676" y="20942"/>
                    </a:lnTo>
                    <a:cubicBezTo>
                      <a:pt x="504" y="21002"/>
                      <a:pt x="237" y="21074"/>
                      <a:pt x="0" y="21047"/>
                    </a:cubicBezTo>
                    <a:cubicBezTo>
                      <a:pt x="216" y="21448"/>
                      <a:pt x="800" y="21309"/>
                      <a:pt x="1098" y="21205"/>
                    </a:cubicBezTo>
                    <a:lnTo>
                      <a:pt x="8236" y="17989"/>
                    </a:lnTo>
                    <a:lnTo>
                      <a:pt x="15434" y="21233"/>
                    </a:lnTo>
                    <a:cubicBezTo>
                      <a:pt x="16500" y="21600"/>
                      <a:pt x="16576" y="20877"/>
                      <a:pt x="16551" y="20509"/>
                    </a:cubicBezTo>
                    <a:lnTo>
                      <a:pt x="15182" y="13663"/>
                    </a:lnTo>
                    <a:lnTo>
                      <a:pt x="21062" y="8749"/>
                    </a:lnTo>
                    <a:cubicBezTo>
                      <a:pt x="21600" y="8162"/>
                      <a:pt x="21200" y="7870"/>
                      <a:pt x="20813" y="7733"/>
                    </a:cubicBezTo>
                    <a:close/>
                  </a:path>
                </a:pathLst>
              </a:custGeom>
              <a:solidFill>
                <a:srgbClr val="000000">
                  <a:alpha val="1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
            <p:nvSpPr>
              <p:cNvPr id="121" name="Shape 19179">
                <a:extLst>
                  <a:ext uri="{FF2B5EF4-FFF2-40B4-BE49-F238E27FC236}">
                    <a16:creationId xmlns:a16="http://schemas.microsoft.com/office/drawing/2014/main" id="{4855C9D5-D582-4CB1-9777-05B3A7FB3C19}"/>
                  </a:ext>
                </a:extLst>
              </p:cNvPr>
              <p:cNvSpPr/>
              <p:nvPr/>
            </p:nvSpPr>
            <p:spPr>
              <a:xfrm>
                <a:off x="-1" y="0"/>
                <a:ext cx="986751" cy="1846833"/>
              </a:xfrm>
              <a:custGeom>
                <a:avLst/>
                <a:gdLst/>
                <a:ahLst/>
                <a:cxnLst>
                  <a:cxn ang="0">
                    <a:pos x="wd2" y="hd2"/>
                  </a:cxn>
                  <a:cxn ang="5400000">
                    <a:pos x="wd2" y="hd2"/>
                  </a:cxn>
                  <a:cxn ang="10800000">
                    <a:pos x="wd2" y="hd2"/>
                  </a:cxn>
                  <a:cxn ang="16200000">
                    <a:pos x="wd2" y="hd2"/>
                  </a:cxn>
                </a:cxnLst>
                <a:rect l="0" t="0" r="r" b="b"/>
                <a:pathLst>
                  <a:path w="20710" h="21445" extrusionOk="0">
                    <a:moveTo>
                      <a:pt x="7820" y="20654"/>
                    </a:moveTo>
                    <a:lnTo>
                      <a:pt x="9945" y="13800"/>
                    </a:lnTo>
                    <a:lnTo>
                      <a:pt x="1074" y="9017"/>
                    </a:lnTo>
                    <a:cubicBezTo>
                      <a:pt x="693" y="8788"/>
                      <a:pt x="-441" y="7991"/>
                      <a:pt x="1801" y="7750"/>
                    </a:cubicBezTo>
                    <a:lnTo>
                      <a:pt x="14078" y="6763"/>
                    </a:lnTo>
                    <a:lnTo>
                      <a:pt x="19598" y="575"/>
                    </a:lnTo>
                    <a:cubicBezTo>
                      <a:pt x="19785" y="400"/>
                      <a:pt x="20193" y="82"/>
                      <a:pt x="20710" y="52"/>
                    </a:cubicBezTo>
                    <a:cubicBezTo>
                      <a:pt x="19986" y="-153"/>
                      <a:pt x="19388" y="302"/>
                      <a:pt x="19149" y="525"/>
                    </a:cubicBezTo>
                    <a:lnTo>
                      <a:pt x="13629" y="6713"/>
                    </a:lnTo>
                    <a:lnTo>
                      <a:pt x="1353" y="7700"/>
                    </a:lnTo>
                    <a:cubicBezTo>
                      <a:pt x="-890" y="7942"/>
                      <a:pt x="245" y="8738"/>
                      <a:pt x="626" y="8967"/>
                    </a:cubicBezTo>
                    <a:lnTo>
                      <a:pt x="9496" y="13751"/>
                    </a:lnTo>
                    <a:lnTo>
                      <a:pt x="7372" y="20604"/>
                    </a:lnTo>
                    <a:cubicBezTo>
                      <a:pt x="7262" y="21278"/>
                      <a:pt x="7772" y="21447"/>
                      <a:pt x="8318" y="21446"/>
                    </a:cubicBezTo>
                    <a:cubicBezTo>
                      <a:pt x="7978" y="21357"/>
                      <a:pt x="7742" y="21133"/>
                      <a:pt x="7820" y="20654"/>
                    </a:cubicBezTo>
                    <a:close/>
                  </a:path>
                </a:pathLst>
              </a:custGeom>
              <a:solidFill>
                <a:srgbClr val="FFFFFF">
                  <a:alpha val="25000"/>
                </a:srgbClr>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grpSp>
      </p:grpSp>
      <p:sp>
        <p:nvSpPr>
          <p:cNvPr id="202" name="Shape 19088">
            <a:extLst>
              <a:ext uri="{FF2B5EF4-FFF2-40B4-BE49-F238E27FC236}">
                <a16:creationId xmlns:a16="http://schemas.microsoft.com/office/drawing/2014/main" id="{458C5B4E-EB51-407C-8965-F894C3D21A25}"/>
              </a:ext>
            </a:extLst>
          </p:cNvPr>
          <p:cNvSpPr/>
          <p:nvPr/>
        </p:nvSpPr>
        <p:spPr>
          <a:xfrm flipH="1">
            <a:off x="4587306" y="2578326"/>
            <a:ext cx="940010" cy="614601"/>
          </a:xfrm>
          <a:custGeom>
            <a:avLst/>
            <a:gdLst/>
            <a:ahLst/>
            <a:cxnLst>
              <a:cxn ang="0">
                <a:pos x="wd2" y="hd2"/>
              </a:cxn>
              <a:cxn ang="5400000">
                <a:pos x="wd2" y="hd2"/>
              </a:cxn>
              <a:cxn ang="10800000">
                <a:pos x="wd2" y="hd2"/>
              </a:cxn>
              <a:cxn ang="16200000">
                <a:pos x="wd2" y="hd2"/>
              </a:cxn>
            </a:cxnLst>
            <a:rect l="0" t="0" r="r" b="b"/>
            <a:pathLst>
              <a:path w="21478" h="21600" extrusionOk="0">
                <a:moveTo>
                  <a:pt x="6" y="0"/>
                </a:moveTo>
                <a:cubicBezTo>
                  <a:pt x="-122" y="5262"/>
                  <a:pt x="1789" y="10142"/>
                  <a:pt x="4873" y="12428"/>
                </a:cubicBezTo>
                <a:cubicBezTo>
                  <a:pt x="7874" y="14653"/>
                  <a:pt x="11370" y="13892"/>
                  <a:pt x="14595" y="15069"/>
                </a:cubicBezTo>
                <a:cubicBezTo>
                  <a:pt x="17286" y="16051"/>
                  <a:pt x="19700" y="18341"/>
                  <a:pt x="21478" y="21600"/>
                </a:cubicBezTo>
              </a:path>
            </a:pathLst>
          </a:custGeom>
          <a:ln w="38100" cmpd="sng">
            <a:solidFill>
              <a:schemeClr val="accent4"/>
            </a:solidFill>
            <a:miter lim="400000"/>
          </a:ln>
        </p:spPr>
        <p:txBody>
          <a:bodyPr lIns="19050" tIns="19050" rIns="19050" bIns="19050" anchor="ctr"/>
          <a:lstStyle/>
          <a:p>
            <a:pPr>
              <a:defRPr sz="3200"/>
            </a:pPr>
            <a:endParaRPr sz="1200" dirty="0"/>
          </a:p>
        </p:txBody>
      </p:sp>
      <p:pic>
        <p:nvPicPr>
          <p:cNvPr id="12" name="Picture 2" descr="OMJ_ReadinessSeal.png">
            <a:extLst>
              <a:ext uri="{FF2B5EF4-FFF2-40B4-BE49-F238E27FC236}">
                <a16:creationId xmlns:a16="http://schemas.microsoft.com/office/drawing/2014/main" id="{C8B8466E-69AF-46F3-9D95-01D432305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3193" y="2879372"/>
            <a:ext cx="3336580" cy="3336580"/>
          </a:xfrm>
          <a:prstGeom prst="rect">
            <a:avLst/>
          </a:prstGeom>
          <a:noFill/>
          <a:extLst>
            <a:ext uri="{909E8E84-426E-40DD-AFC4-6F175D3DCCD1}">
              <a14:hiddenFill xmlns:a14="http://schemas.microsoft.com/office/drawing/2010/main">
                <a:solidFill>
                  <a:srgbClr val="FFFFFF"/>
                </a:solidFill>
              </a14:hiddenFill>
            </a:ext>
          </a:extLst>
        </p:spPr>
      </p:pic>
      <p:sp>
        <p:nvSpPr>
          <p:cNvPr id="203" name="Content Placeholder 2">
            <a:extLst>
              <a:ext uri="{FF2B5EF4-FFF2-40B4-BE49-F238E27FC236}">
                <a16:creationId xmlns:a16="http://schemas.microsoft.com/office/drawing/2014/main" id="{B2DFC0DC-32B4-4B83-A652-0087CF996A44}"/>
              </a:ext>
            </a:extLst>
          </p:cNvPr>
          <p:cNvSpPr>
            <a:spLocks noGrp="1"/>
          </p:cNvSpPr>
          <p:nvPr>
            <p:ph idx="1"/>
          </p:nvPr>
        </p:nvSpPr>
        <p:spPr>
          <a:xfrm>
            <a:off x="137421" y="2122428"/>
            <a:ext cx="2838723" cy="407698"/>
          </a:xfrm>
        </p:spPr>
        <p:txBody>
          <a:bodyPr/>
          <a:lstStyle/>
          <a:p>
            <a:pPr marL="0" indent="0">
              <a:buNone/>
            </a:pPr>
            <a:r>
              <a:rPr lang="en-US" sz="2000" dirty="0"/>
              <a:t>National Research</a:t>
            </a:r>
          </a:p>
        </p:txBody>
      </p:sp>
      <p:sp>
        <p:nvSpPr>
          <p:cNvPr id="206" name="Content Placeholder 2">
            <a:extLst>
              <a:ext uri="{FF2B5EF4-FFF2-40B4-BE49-F238E27FC236}">
                <a16:creationId xmlns:a16="http://schemas.microsoft.com/office/drawing/2014/main" id="{6C8A2984-2159-47E1-BCD7-54121BADABD4}"/>
              </a:ext>
            </a:extLst>
          </p:cNvPr>
          <p:cNvSpPr txBox="1">
            <a:spLocks/>
          </p:cNvSpPr>
          <p:nvPr/>
        </p:nvSpPr>
        <p:spPr>
          <a:xfrm>
            <a:off x="6444601" y="2113291"/>
            <a:ext cx="2838723" cy="694214"/>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t>Statewide Survey of Business and Industry</a:t>
            </a:r>
            <a:endParaRPr lang="en-US" sz="1400" dirty="0"/>
          </a:p>
        </p:txBody>
      </p:sp>
      <p:sp>
        <p:nvSpPr>
          <p:cNvPr id="207" name="Content Placeholder 2">
            <a:extLst>
              <a:ext uri="{FF2B5EF4-FFF2-40B4-BE49-F238E27FC236}">
                <a16:creationId xmlns:a16="http://schemas.microsoft.com/office/drawing/2014/main" id="{AF33FA39-E13C-45FC-842F-40E543181219}"/>
              </a:ext>
            </a:extLst>
          </p:cNvPr>
          <p:cNvSpPr txBox="1">
            <a:spLocks/>
          </p:cNvSpPr>
          <p:nvPr/>
        </p:nvSpPr>
        <p:spPr>
          <a:xfrm>
            <a:off x="153017" y="4208811"/>
            <a:ext cx="2838723" cy="1000469"/>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t>Statewide Survey of Secondary and Post-Secondary Education</a:t>
            </a:r>
            <a:endParaRPr lang="en-US" sz="1400" dirty="0"/>
          </a:p>
        </p:txBody>
      </p:sp>
      <p:sp>
        <p:nvSpPr>
          <p:cNvPr id="208" name="Content Placeholder 2">
            <a:extLst>
              <a:ext uri="{FF2B5EF4-FFF2-40B4-BE49-F238E27FC236}">
                <a16:creationId xmlns:a16="http://schemas.microsoft.com/office/drawing/2014/main" id="{B7961F1C-3C21-4616-B45E-6E97F176A68F}"/>
              </a:ext>
            </a:extLst>
          </p:cNvPr>
          <p:cNvSpPr txBox="1">
            <a:spLocks/>
          </p:cNvSpPr>
          <p:nvPr/>
        </p:nvSpPr>
        <p:spPr>
          <a:xfrm>
            <a:off x="6446413" y="4209889"/>
            <a:ext cx="2838723" cy="694214"/>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t>SuccessBound Workgroups</a:t>
            </a:r>
            <a:endParaRPr lang="en-US" sz="1400" dirty="0"/>
          </a:p>
        </p:txBody>
      </p:sp>
      <p:pic>
        <p:nvPicPr>
          <p:cNvPr id="122" name="Picture 121" descr="Screen Clipping">
            <a:extLst>
              <a:ext uri="{FF2B5EF4-FFF2-40B4-BE49-F238E27FC236}">
                <a16:creationId xmlns:a16="http://schemas.microsoft.com/office/drawing/2014/main" id="{C4C44C3C-FD48-4865-AD6B-D3B0E0141A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57" y="2409270"/>
            <a:ext cx="2570998" cy="1248385"/>
          </a:xfrm>
          <a:prstGeom prst="rect">
            <a:avLst/>
          </a:prstGeom>
        </p:spPr>
      </p:pic>
    </p:spTree>
    <p:extLst>
      <p:ext uri="{BB962C8B-B14F-4D97-AF65-F5344CB8AC3E}">
        <p14:creationId xmlns:p14="http://schemas.microsoft.com/office/powerpoint/2010/main" val="246736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p:tmAbs val="0"/>
                                  </p:iterate>
                                  <p:childTnLst>
                                    <p:set>
                                      <p:cBhvr>
                                        <p:cTn id="6" fill="hold"/>
                                        <p:tgtEl>
                                          <p:spTgt spid="45"/>
                                        </p:tgtEl>
                                        <p:attrNameLst>
                                          <p:attrName>style.visibility</p:attrName>
                                        </p:attrNameLst>
                                      </p:cBhvr>
                                      <p:to>
                                        <p:strVal val="visible"/>
                                      </p:to>
                                    </p:set>
                                    <p:animEffect transition="in" filter="wipe(down)">
                                      <p:cBhvr>
                                        <p:cTn id="7" dur="1000"/>
                                        <p:tgtEl>
                                          <p:spTgt spid="45"/>
                                        </p:tgtEl>
                                      </p:cBhvr>
                                    </p:animEffect>
                                  </p:childTnLst>
                                </p:cTn>
                              </p:par>
                              <p:par>
                                <p:cTn id="8" presetID="23" presetClass="entr" presetSubtype="16" fill="hold" grpId="0" nodeType="withEffect">
                                  <p:stCondLst>
                                    <p:cond delay="0"/>
                                  </p:stCondLst>
                                  <p:iterate>
                                    <p:tmAbs val="0"/>
                                  </p:iterate>
                                  <p:childTnLst>
                                    <p:set>
                                      <p:cBhvr>
                                        <p:cTn id="9" fill="hold"/>
                                        <p:tgtEl>
                                          <p:spTgt spid="47"/>
                                        </p:tgtEl>
                                        <p:attrNameLst>
                                          <p:attrName>style.visibility</p:attrName>
                                        </p:attrNameLst>
                                      </p:cBhvr>
                                      <p:to>
                                        <p:strVal val="visible"/>
                                      </p:to>
                                    </p:set>
                                    <p:anim calcmode="lin" valueType="num">
                                      <p:cBhvr>
                                        <p:cTn id="10" dur="750" fill="hold"/>
                                        <p:tgtEl>
                                          <p:spTgt spid="47"/>
                                        </p:tgtEl>
                                        <p:attrNameLst>
                                          <p:attrName>ppt_w</p:attrName>
                                        </p:attrNameLst>
                                      </p:cBhvr>
                                      <p:tavLst>
                                        <p:tav tm="0">
                                          <p:val>
                                            <p:fltVal val="0"/>
                                          </p:val>
                                        </p:tav>
                                        <p:tav tm="100000">
                                          <p:val>
                                            <p:strVal val="#ppt_w"/>
                                          </p:val>
                                        </p:tav>
                                      </p:tavLst>
                                    </p:anim>
                                    <p:anim calcmode="lin" valueType="num">
                                      <p:cBhvr>
                                        <p:cTn id="11" dur="750" fill="hold"/>
                                        <p:tgtEl>
                                          <p:spTgt spid="47"/>
                                        </p:tgtEl>
                                        <p:attrNameLst>
                                          <p:attrName>ppt_h</p:attrName>
                                        </p:attrNameLst>
                                      </p:cBhvr>
                                      <p:tavLst>
                                        <p:tav tm="0">
                                          <p:val>
                                            <p:fltVal val="0"/>
                                          </p:val>
                                        </p:tav>
                                        <p:tav tm="100000">
                                          <p:val>
                                            <p:strVal val="#ppt_h"/>
                                          </p:val>
                                        </p:tav>
                                      </p:tavLst>
                                    </p:anim>
                                  </p:childTnLst>
                                </p:cTn>
                              </p:par>
                            </p:childTnLst>
                          </p:cTn>
                        </p:par>
                        <p:par>
                          <p:cTn id="12" fill="hold">
                            <p:stCondLst>
                              <p:cond delay="1000"/>
                            </p:stCondLst>
                            <p:childTnLst>
                              <p:par>
                                <p:cTn id="13" presetID="18" presetClass="entr" presetSubtype="9" fill="hold" grpId="0" nodeType="afterEffect">
                                  <p:stCondLst>
                                    <p:cond delay="0"/>
                                  </p:stCondLst>
                                  <p:iterate>
                                    <p:tmAbs val="0"/>
                                  </p:iterate>
                                  <p:childTnLst>
                                    <p:set>
                                      <p:cBhvr>
                                        <p:cTn id="14" fill="hold"/>
                                        <p:tgtEl>
                                          <p:spTgt spid="43"/>
                                        </p:tgtEl>
                                        <p:attrNameLst>
                                          <p:attrName>style.visibility</p:attrName>
                                        </p:attrNameLst>
                                      </p:cBhvr>
                                      <p:to>
                                        <p:strVal val="visible"/>
                                      </p:to>
                                    </p:set>
                                    <p:animEffect transition="in" filter="strips(upLeft)">
                                      <p:cBhvr>
                                        <p:cTn id="15" dur="1000"/>
                                        <p:tgtEl>
                                          <p:spTgt spid="43"/>
                                        </p:tgtEl>
                                      </p:cBhvr>
                                    </p:animEffect>
                                  </p:childTnLst>
                                </p:cTn>
                              </p:par>
                              <p:par>
                                <p:cTn id="16" presetID="23" presetClass="entr" presetSubtype="16" fill="hold" grpId="0" nodeType="withEffect">
                                  <p:stCondLst>
                                    <p:cond delay="0"/>
                                  </p:stCondLst>
                                  <p:iterate>
                                    <p:tmAbs val="0"/>
                                  </p:iterate>
                                  <p:childTnLst>
                                    <p:set>
                                      <p:cBhvr>
                                        <p:cTn id="17" fill="hold"/>
                                        <p:tgtEl>
                                          <p:spTgt spid="62"/>
                                        </p:tgtEl>
                                        <p:attrNameLst>
                                          <p:attrName>style.visibility</p:attrName>
                                        </p:attrNameLst>
                                      </p:cBhvr>
                                      <p:to>
                                        <p:strVal val="visible"/>
                                      </p:to>
                                    </p:set>
                                    <p:anim calcmode="lin" valueType="num">
                                      <p:cBhvr>
                                        <p:cTn id="18" dur="750" fill="hold"/>
                                        <p:tgtEl>
                                          <p:spTgt spid="62"/>
                                        </p:tgtEl>
                                        <p:attrNameLst>
                                          <p:attrName>ppt_w</p:attrName>
                                        </p:attrNameLst>
                                      </p:cBhvr>
                                      <p:tavLst>
                                        <p:tav tm="0">
                                          <p:val>
                                            <p:fltVal val="0"/>
                                          </p:val>
                                        </p:tav>
                                        <p:tav tm="100000">
                                          <p:val>
                                            <p:strVal val="#ppt_w"/>
                                          </p:val>
                                        </p:tav>
                                      </p:tavLst>
                                    </p:anim>
                                    <p:anim calcmode="lin" valueType="num">
                                      <p:cBhvr>
                                        <p:cTn id="19" dur="750" fill="hold"/>
                                        <p:tgtEl>
                                          <p:spTgt spid="62"/>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iterate>
                                    <p:tmAbs val="0"/>
                                  </p:iterate>
                                  <p:childTnLst>
                                    <p:set>
                                      <p:cBhvr>
                                        <p:cTn id="21" fill="hold"/>
                                        <p:tgtEl>
                                          <p:spTgt spid="92"/>
                                        </p:tgtEl>
                                        <p:attrNameLst>
                                          <p:attrName>style.visibility</p:attrName>
                                        </p:attrNameLst>
                                      </p:cBhvr>
                                      <p:to>
                                        <p:strVal val="visible"/>
                                      </p:to>
                                    </p:set>
                                    <p:anim calcmode="lin" valueType="num">
                                      <p:cBhvr>
                                        <p:cTn id="22" dur="750" fill="hold"/>
                                        <p:tgtEl>
                                          <p:spTgt spid="92"/>
                                        </p:tgtEl>
                                        <p:attrNameLst>
                                          <p:attrName>ppt_w</p:attrName>
                                        </p:attrNameLst>
                                      </p:cBhvr>
                                      <p:tavLst>
                                        <p:tav tm="0">
                                          <p:val>
                                            <p:fltVal val="0"/>
                                          </p:val>
                                        </p:tav>
                                        <p:tav tm="100000">
                                          <p:val>
                                            <p:strVal val="#ppt_w"/>
                                          </p:val>
                                        </p:tav>
                                      </p:tavLst>
                                    </p:anim>
                                    <p:anim calcmode="lin" valueType="num">
                                      <p:cBhvr>
                                        <p:cTn id="23" dur="750" fill="hold"/>
                                        <p:tgtEl>
                                          <p:spTgt spid="92"/>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2" presetClass="entr" presetSubtype="2" fill="hold" grpId="0" nodeType="afterEffect">
                                  <p:stCondLst>
                                    <p:cond delay="0"/>
                                  </p:stCondLst>
                                  <p:iterate>
                                    <p:tmAbs val="0"/>
                                  </p:iterate>
                                  <p:childTnLst>
                                    <p:set>
                                      <p:cBhvr>
                                        <p:cTn id="26" fill="hold"/>
                                        <p:tgtEl>
                                          <p:spTgt spid="44"/>
                                        </p:tgtEl>
                                        <p:attrNameLst>
                                          <p:attrName>style.visibility</p:attrName>
                                        </p:attrNameLst>
                                      </p:cBhvr>
                                      <p:to>
                                        <p:strVal val="visible"/>
                                      </p:to>
                                    </p:set>
                                    <p:animEffect transition="in" filter="wipe(right)">
                                      <p:cBhvr>
                                        <p:cTn id="27" dur="1000"/>
                                        <p:tgtEl>
                                          <p:spTgt spid="44"/>
                                        </p:tgtEl>
                                      </p:cBhvr>
                                    </p:animEffect>
                                  </p:childTnLst>
                                </p:cTn>
                              </p:par>
                              <p:par>
                                <p:cTn id="28" presetID="23" presetClass="entr" presetSubtype="16" fill="hold" grpId="0" nodeType="withEffect">
                                  <p:stCondLst>
                                    <p:cond delay="0"/>
                                  </p:stCondLst>
                                  <p:iterate>
                                    <p:tmAbs val="0"/>
                                  </p:iterate>
                                  <p:childTnLst>
                                    <p:set>
                                      <p:cBhvr>
                                        <p:cTn id="29" fill="hold"/>
                                        <p:tgtEl>
                                          <p:spTgt spid="77"/>
                                        </p:tgtEl>
                                        <p:attrNameLst>
                                          <p:attrName>style.visibility</p:attrName>
                                        </p:attrNameLst>
                                      </p:cBhvr>
                                      <p:to>
                                        <p:strVal val="visible"/>
                                      </p:to>
                                    </p:set>
                                    <p:anim calcmode="lin" valueType="num">
                                      <p:cBhvr>
                                        <p:cTn id="30" dur="750" fill="hold"/>
                                        <p:tgtEl>
                                          <p:spTgt spid="77"/>
                                        </p:tgtEl>
                                        <p:attrNameLst>
                                          <p:attrName>ppt_w</p:attrName>
                                        </p:attrNameLst>
                                      </p:cBhvr>
                                      <p:tavLst>
                                        <p:tav tm="0">
                                          <p:val>
                                            <p:fltVal val="0"/>
                                          </p:val>
                                        </p:tav>
                                        <p:tav tm="100000">
                                          <p:val>
                                            <p:strVal val="#ppt_w"/>
                                          </p:val>
                                        </p:tav>
                                      </p:tavLst>
                                    </p:anim>
                                    <p:anim calcmode="lin" valueType="num">
                                      <p:cBhvr>
                                        <p:cTn id="31" dur="750" fill="hold"/>
                                        <p:tgtEl>
                                          <p:spTgt spid="77"/>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2" presetClass="entr" presetSubtype="8" fill="hold" grpId="0" nodeType="afterEffect">
                                  <p:stCondLst>
                                    <p:cond delay="0"/>
                                  </p:stCondLst>
                                  <p:iterate>
                                    <p:tmAbs val="0"/>
                                  </p:iterate>
                                  <p:childTnLst>
                                    <p:set>
                                      <p:cBhvr>
                                        <p:cTn id="34" fill="hold"/>
                                        <p:tgtEl>
                                          <p:spTgt spid="46"/>
                                        </p:tgtEl>
                                        <p:attrNameLst>
                                          <p:attrName>style.visibility</p:attrName>
                                        </p:attrNameLst>
                                      </p:cBhvr>
                                      <p:to>
                                        <p:strVal val="visible"/>
                                      </p:to>
                                    </p:set>
                                    <p:animEffect transition="in" filter="wipe(left)">
                                      <p:cBhvr>
                                        <p:cTn id="35" dur="1000"/>
                                        <p:tgtEl>
                                          <p:spTgt spid="46"/>
                                        </p:tgtEl>
                                      </p:cBhvr>
                                    </p:animEffect>
                                  </p:childTnLst>
                                </p:cTn>
                              </p:par>
                              <p:par>
                                <p:cTn id="36" presetID="23" presetClass="entr" presetSubtype="16" fill="hold" grpId="0" nodeType="withEffect">
                                  <p:stCondLst>
                                    <p:cond delay="0"/>
                                  </p:stCondLst>
                                  <p:iterate>
                                    <p:tmAbs val="0"/>
                                  </p:iterate>
                                  <p:childTnLst>
                                    <p:set>
                                      <p:cBhvr>
                                        <p:cTn id="37" fill="hold"/>
                                        <p:tgtEl>
                                          <p:spTgt spid="107"/>
                                        </p:tgtEl>
                                        <p:attrNameLst>
                                          <p:attrName>style.visibility</p:attrName>
                                        </p:attrNameLst>
                                      </p:cBhvr>
                                      <p:to>
                                        <p:strVal val="visible"/>
                                      </p:to>
                                    </p:set>
                                    <p:anim calcmode="lin" valueType="num">
                                      <p:cBhvr>
                                        <p:cTn id="38" dur="750" fill="hold"/>
                                        <p:tgtEl>
                                          <p:spTgt spid="107"/>
                                        </p:tgtEl>
                                        <p:attrNameLst>
                                          <p:attrName>ppt_w</p:attrName>
                                        </p:attrNameLst>
                                      </p:cBhvr>
                                      <p:tavLst>
                                        <p:tav tm="0">
                                          <p:val>
                                            <p:fltVal val="0"/>
                                          </p:val>
                                        </p:tav>
                                        <p:tav tm="100000">
                                          <p:val>
                                            <p:strVal val="#ppt_w"/>
                                          </p:val>
                                        </p:tav>
                                      </p:tavLst>
                                    </p:anim>
                                    <p:anim calcmode="lin" valueType="num">
                                      <p:cBhvr>
                                        <p:cTn id="39" dur="750" fill="hold"/>
                                        <p:tgtEl>
                                          <p:spTgt spid="107"/>
                                        </p:tgtEl>
                                        <p:attrNameLst>
                                          <p:attrName>ppt_h</p:attrName>
                                        </p:attrNameLst>
                                      </p:cBhvr>
                                      <p:tavLst>
                                        <p:tav tm="0">
                                          <p:val>
                                            <p:fltVal val="0"/>
                                          </p:val>
                                        </p:tav>
                                        <p:tav tm="100000">
                                          <p:val>
                                            <p:strVal val="#ppt_h"/>
                                          </p:val>
                                        </p:tav>
                                      </p:tavLst>
                                    </p:anim>
                                  </p:childTnLst>
                                </p:cTn>
                              </p:par>
                            </p:childTnLst>
                          </p:cTn>
                        </p:par>
                        <p:par>
                          <p:cTn id="40" fill="hold">
                            <p:stCondLst>
                              <p:cond delay="4000"/>
                            </p:stCondLst>
                            <p:childTnLst>
                              <p:par>
                                <p:cTn id="41" presetID="18" presetClass="entr" presetSubtype="3" fill="hold" grpId="0" nodeType="afterEffect">
                                  <p:stCondLst>
                                    <p:cond delay="0"/>
                                  </p:stCondLst>
                                  <p:iterate>
                                    <p:tmAbs val="0"/>
                                  </p:iterate>
                                  <p:childTnLst>
                                    <p:set>
                                      <p:cBhvr>
                                        <p:cTn id="42" fill="hold"/>
                                        <p:tgtEl>
                                          <p:spTgt spid="202"/>
                                        </p:tgtEl>
                                        <p:attrNameLst>
                                          <p:attrName>style.visibility</p:attrName>
                                        </p:attrNameLst>
                                      </p:cBhvr>
                                      <p:to>
                                        <p:strVal val="visible"/>
                                      </p:to>
                                    </p:set>
                                    <p:animEffect transition="in" filter="strips(upRight)">
                                      <p:cBhvr>
                                        <p:cTn id="43" dur="10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advAuto="0"/>
      <p:bldP spid="44" grpId="0" animBg="1" advAuto="0"/>
      <p:bldP spid="45" grpId="0" animBg="1" advAuto="0"/>
      <p:bldP spid="46" grpId="0" animBg="1" advAuto="0"/>
      <p:bldP spid="47" grpId="0" animBg="1" advAuto="0"/>
      <p:bldP spid="62" grpId="0" animBg="1" advAuto="0"/>
      <p:bldP spid="77" grpId="0" animBg="1" advAuto="0"/>
      <p:bldP spid="92" grpId="0" animBg="1" advAuto="0"/>
      <p:bldP spid="107" grpId="0" animBg="1" advAuto="0"/>
      <p:bldP spid="202" grpId="0"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2529"/>
          <p:cNvSpPr/>
          <p:nvPr/>
        </p:nvSpPr>
        <p:spPr>
          <a:xfrm>
            <a:off x="7003900" y="2022983"/>
            <a:ext cx="1885659" cy="242682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5495" y="20936"/>
                  <a:pt x="0" y="21216"/>
                </a:cubicBezTo>
                <a:lnTo>
                  <a:pt x="0" y="0"/>
                </a:lnTo>
                <a:lnTo>
                  <a:pt x="21600" y="0"/>
                </a:lnTo>
                <a:lnTo>
                  <a:pt x="21600" y="12584"/>
                </a:lnTo>
                <a:cubicBezTo>
                  <a:pt x="21600" y="13905"/>
                  <a:pt x="21433" y="17557"/>
                  <a:pt x="21600" y="21600"/>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nvGrpSpPr>
          <p:cNvPr id="46" name="Group 45"/>
          <p:cNvGrpSpPr/>
          <p:nvPr/>
        </p:nvGrpSpPr>
        <p:grpSpPr>
          <a:xfrm>
            <a:off x="155167" y="1675167"/>
            <a:ext cx="2111468" cy="2632280"/>
            <a:chOff x="712268" y="1814484"/>
            <a:chExt cx="2111468" cy="2632280"/>
          </a:xfrm>
        </p:grpSpPr>
        <p:sp>
          <p:nvSpPr>
            <p:cNvPr id="7" name="Shape 2529"/>
            <p:cNvSpPr/>
            <p:nvPr/>
          </p:nvSpPr>
          <p:spPr>
            <a:xfrm>
              <a:off x="712268" y="2019943"/>
              <a:ext cx="2111468" cy="242682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5495" y="20936"/>
                    <a:pt x="0" y="21216"/>
                  </a:cubicBezTo>
                  <a:lnTo>
                    <a:pt x="0" y="0"/>
                  </a:lnTo>
                  <a:lnTo>
                    <a:pt x="21600" y="0"/>
                  </a:lnTo>
                  <a:lnTo>
                    <a:pt x="21600" y="12584"/>
                  </a:lnTo>
                  <a:cubicBezTo>
                    <a:pt x="21600" y="13905"/>
                    <a:pt x="21433" y="17557"/>
                    <a:pt x="21600" y="21600"/>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nvGrpSpPr>
            <p:cNvPr id="8" name="Group 2528"/>
            <p:cNvGrpSpPr/>
            <p:nvPr/>
          </p:nvGrpSpPr>
          <p:grpSpPr>
            <a:xfrm>
              <a:off x="721860" y="1814484"/>
              <a:ext cx="2073735" cy="2527094"/>
              <a:chOff x="0" y="0"/>
              <a:chExt cx="4325842" cy="5271557"/>
            </a:xfrm>
          </p:grpSpPr>
          <p:sp>
            <p:nvSpPr>
              <p:cNvPr id="9" name="Shape 2522"/>
              <p:cNvSpPr/>
              <p:nvPr/>
            </p:nvSpPr>
            <p:spPr>
              <a:xfrm>
                <a:off x="0" y="458270"/>
                <a:ext cx="4321585" cy="4813287"/>
              </a:xfrm>
              <a:custGeom>
                <a:avLst/>
                <a:gdLst/>
                <a:ahLst/>
                <a:cxnLst>
                  <a:cxn ang="0">
                    <a:pos x="wd2" y="hd2"/>
                  </a:cxn>
                  <a:cxn ang="5400000">
                    <a:pos x="wd2" y="hd2"/>
                  </a:cxn>
                  <a:cxn ang="10800000">
                    <a:pos x="wd2" y="hd2"/>
                  </a:cxn>
                  <a:cxn ang="16200000">
                    <a:pos x="wd2" y="hd2"/>
                  </a:cxn>
                </a:cxnLst>
                <a:rect l="0" t="0" r="r" b="b"/>
                <a:pathLst>
                  <a:path w="21371" h="21600" extrusionOk="0">
                    <a:moveTo>
                      <a:pt x="21358" y="0"/>
                    </a:moveTo>
                    <a:lnTo>
                      <a:pt x="0" y="0"/>
                    </a:lnTo>
                    <a:lnTo>
                      <a:pt x="0" y="21600"/>
                    </a:lnTo>
                    <a:lnTo>
                      <a:pt x="9248" y="21112"/>
                    </a:lnTo>
                    <a:cubicBezTo>
                      <a:pt x="9248" y="21112"/>
                      <a:pt x="12110" y="20879"/>
                      <a:pt x="14781" y="20017"/>
                    </a:cubicBezTo>
                    <a:cubicBezTo>
                      <a:pt x="17461" y="19152"/>
                      <a:pt x="19950" y="17658"/>
                      <a:pt x="20015" y="17566"/>
                    </a:cubicBezTo>
                    <a:cubicBezTo>
                      <a:pt x="21600" y="15335"/>
                      <a:pt x="21358" y="0"/>
                      <a:pt x="21358" y="0"/>
                    </a:cubicBezTo>
                    <a:close/>
                  </a:path>
                </a:pathLst>
              </a:custGeom>
              <a:solidFill>
                <a:srgbClr val="FF000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1" name="Shape 2524"/>
              <p:cNvSpPr/>
              <p:nvPr/>
            </p:nvSpPr>
            <p:spPr>
              <a:xfrm>
                <a:off x="0" y="458270"/>
                <a:ext cx="4325842" cy="1480162"/>
              </a:xfrm>
              <a:custGeom>
                <a:avLst/>
                <a:gdLst/>
                <a:ahLst/>
                <a:cxnLst>
                  <a:cxn ang="0">
                    <a:pos x="wd2" y="hd2"/>
                  </a:cxn>
                  <a:cxn ang="5400000">
                    <a:pos x="wd2" y="hd2"/>
                  </a:cxn>
                  <a:cxn ang="10800000">
                    <a:pos x="wd2" y="hd2"/>
                  </a:cxn>
                  <a:cxn ang="16200000">
                    <a:pos x="wd2" y="hd2"/>
                  </a:cxn>
                </a:cxnLst>
                <a:rect l="0" t="0" r="r" b="b"/>
                <a:pathLst>
                  <a:path w="21600" h="21600" extrusionOk="0">
                    <a:moveTo>
                      <a:pt x="21600" y="1152"/>
                    </a:moveTo>
                    <a:lnTo>
                      <a:pt x="0" y="21600"/>
                    </a:lnTo>
                    <a:lnTo>
                      <a:pt x="0" y="0"/>
                    </a:lnTo>
                    <a:lnTo>
                      <a:pt x="21600" y="0"/>
                    </a:lnTo>
                    <a:cubicBezTo>
                      <a:pt x="21600" y="0"/>
                      <a:pt x="21600" y="1152"/>
                      <a:pt x="21600" y="1152"/>
                    </a:cubicBezTo>
                    <a:close/>
                  </a:path>
                </a:pathLst>
              </a:custGeom>
              <a:solidFill>
                <a:srgbClr val="C1C6CA">
                  <a:alpha val="7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2" name="Shape 2525"/>
              <p:cNvSpPr/>
              <p:nvPr/>
            </p:nvSpPr>
            <p:spPr>
              <a:xfrm>
                <a:off x="2062217" y="17625"/>
                <a:ext cx="523761" cy="1374460"/>
              </a:xfrm>
              <a:custGeom>
                <a:avLst/>
                <a:gdLst/>
                <a:ahLst/>
                <a:cxnLst>
                  <a:cxn ang="0">
                    <a:pos x="wd2" y="hd2"/>
                  </a:cxn>
                  <a:cxn ang="5400000">
                    <a:pos x="wd2" y="hd2"/>
                  </a:cxn>
                  <a:cxn ang="10800000">
                    <a:pos x="wd2" y="hd2"/>
                  </a:cxn>
                  <a:cxn ang="16200000">
                    <a:pos x="wd2" y="hd2"/>
                  </a:cxn>
                </a:cxnLst>
                <a:rect l="0" t="0" r="r" b="b"/>
                <a:pathLst>
                  <a:path w="21413" h="21600" extrusionOk="0">
                    <a:moveTo>
                      <a:pt x="21391" y="17954"/>
                    </a:moveTo>
                    <a:lnTo>
                      <a:pt x="21391" y="4312"/>
                    </a:lnTo>
                    <a:cubicBezTo>
                      <a:pt x="21391" y="1572"/>
                      <a:pt x="18120" y="0"/>
                      <a:pt x="12416" y="0"/>
                    </a:cubicBezTo>
                    <a:cubicBezTo>
                      <a:pt x="6906" y="0"/>
                      <a:pt x="4637" y="1784"/>
                      <a:pt x="4208" y="2728"/>
                    </a:cubicBezTo>
                    <a:lnTo>
                      <a:pt x="4197" y="7089"/>
                    </a:lnTo>
                    <a:lnTo>
                      <a:pt x="6880" y="7089"/>
                    </a:lnTo>
                    <a:lnTo>
                      <a:pt x="6880" y="2868"/>
                    </a:lnTo>
                    <a:cubicBezTo>
                      <a:pt x="7040" y="2591"/>
                      <a:pt x="8129" y="1035"/>
                      <a:pt x="12416" y="1035"/>
                    </a:cubicBezTo>
                    <a:cubicBezTo>
                      <a:pt x="16584" y="1035"/>
                      <a:pt x="18699" y="2138"/>
                      <a:pt x="18699" y="4312"/>
                    </a:cubicBezTo>
                    <a:lnTo>
                      <a:pt x="18699" y="17977"/>
                    </a:lnTo>
                    <a:lnTo>
                      <a:pt x="18706" y="18032"/>
                    </a:lnTo>
                    <a:cubicBezTo>
                      <a:pt x="18708" y="18042"/>
                      <a:pt x="18958" y="19074"/>
                      <a:pt x="17258" y="19796"/>
                    </a:cubicBezTo>
                    <a:cubicBezTo>
                      <a:pt x="16060" y="20306"/>
                      <a:pt x="14128" y="20565"/>
                      <a:pt x="11518" y="20565"/>
                    </a:cubicBezTo>
                    <a:cubicBezTo>
                      <a:pt x="4058" y="20565"/>
                      <a:pt x="2693" y="18628"/>
                      <a:pt x="2693" y="14815"/>
                    </a:cubicBezTo>
                    <a:lnTo>
                      <a:pt x="2693" y="6811"/>
                    </a:lnTo>
                    <a:cubicBezTo>
                      <a:pt x="2693" y="6525"/>
                      <a:pt x="2091" y="6294"/>
                      <a:pt x="1346" y="6294"/>
                    </a:cubicBezTo>
                    <a:cubicBezTo>
                      <a:pt x="602" y="6294"/>
                      <a:pt x="0" y="6525"/>
                      <a:pt x="0" y="6811"/>
                    </a:cubicBezTo>
                    <a:lnTo>
                      <a:pt x="0" y="14815"/>
                    </a:lnTo>
                    <a:cubicBezTo>
                      <a:pt x="0" y="17353"/>
                      <a:pt x="0" y="21600"/>
                      <a:pt x="11518" y="21600"/>
                    </a:cubicBezTo>
                    <a:cubicBezTo>
                      <a:pt x="14939" y="21600"/>
                      <a:pt x="17550" y="21222"/>
                      <a:pt x="19281" y="20480"/>
                    </a:cubicBezTo>
                    <a:cubicBezTo>
                      <a:pt x="21600" y="19484"/>
                      <a:pt x="21440" y="18185"/>
                      <a:pt x="21391" y="17954"/>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3" name="Shape 2526"/>
              <p:cNvSpPr/>
              <p:nvPr/>
            </p:nvSpPr>
            <p:spPr>
              <a:xfrm>
                <a:off x="2414733" y="352515"/>
                <a:ext cx="65856" cy="101831"/>
              </a:xfrm>
              <a:custGeom>
                <a:avLst/>
                <a:gdLst/>
                <a:ahLst/>
                <a:cxnLst>
                  <a:cxn ang="0">
                    <a:pos x="wd2" y="hd2"/>
                  </a:cxn>
                  <a:cxn ang="5400000">
                    <a:pos x="wd2" y="hd2"/>
                  </a:cxn>
                  <a:cxn ang="10800000">
                    <a:pos x="wd2" y="hd2"/>
                  </a:cxn>
                  <a:cxn ang="16200000">
                    <a:pos x="wd2" y="hd2"/>
                  </a:cxn>
                </a:cxnLst>
                <a:rect l="0" t="0" r="r" b="b"/>
                <a:pathLst>
                  <a:path w="21600" h="21600" extrusionOk="0">
                    <a:moveTo>
                      <a:pt x="21600" y="6988"/>
                    </a:moveTo>
                    <a:cubicBezTo>
                      <a:pt x="21600" y="3133"/>
                      <a:pt x="16767" y="0"/>
                      <a:pt x="10800" y="0"/>
                    </a:cubicBezTo>
                    <a:cubicBezTo>
                      <a:pt x="4833" y="0"/>
                      <a:pt x="0" y="3133"/>
                      <a:pt x="0" y="6988"/>
                    </a:cubicBezTo>
                    <a:lnTo>
                      <a:pt x="0" y="21600"/>
                    </a:lnTo>
                    <a:lnTo>
                      <a:pt x="21600" y="21600"/>
                    </a:lnTo>
                    <a:cubicBezTo>
                      <a:pt x="21600" y="21600"/>
                      <a:pt x="21600" y="6988"/>
                      <a:pt x="21600" y="6988"/>
                    </a:cubicBezTo>
                    <a:close/>
                  </a:path>
                </a:pathLst>
              </a:custGeom>
              <a:solidFill>
                <a:srgbClr val="00B9F7"/>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4" name="Shape 2527"/>
              <p:cNvSpPr/>
              <p:nvPr/>
            </p:nvSpPr>
            <p:spPr>
              <a:xfrm>
                <a:off x="2026966" y="0"/>
                <a:ext cx="523749" cy="1374460"/>
              </a:xfrm>
              <a:custGeom>
                <a:avLst/>
                <a:gdLst/>
                <a:ahLst/>
                <a:cxnLst>
                  <a:cxn ang="0">
                    <a:pos x="wd2" y="hd2"/>
                  </a:cxn>
                  <a:cxn ang="5400000">
                    <a:pos x="wd2" y="hd2"/>
                  </a:cxn>
                  <a:cxn ang="10800000">
                    <a:pos x="wd2" y="hd2"/>
                  </a:cxn>
                  <a:cxn ang="16200000">
                    <a:pos x="wd2" y="hd2"/>
                  </a:cxn>
                </a:cxnLst>
                <a:rect l="0" t="0" r="r" b="b"/>
                <a:pathLst>
                  <a:path w="21414" h="21600" extrusionOk="0">
                    <a:moveTo>
                      <a:pt x="21391" y="17955"/>
                    </a:moveTo>
                    <a:lnTo>
                      <a:pt x="21391" y="4313"/>
                    </a:lnTo>
                    <a:cubicBezTo>
                      <a:pt x="21391" y="1572"/>
                      <a:pt x="18120" y="0"/>
                      <a:pt x="12415" y="0"/>
                    </a:cubicBezTo>
                    <a:cubicBezTo>
                      <a:pt x="6905" y="0"/>
                      <a:pt x="4637" y="1785"/>
                      <a:pt x="4207" y="2729"/>
                    </a:cubicBezTo>
                    <a:lnTo>
                      <a:pt x="4197" y="7090"/>
                    </a:lnTo>
                    <a:lnTo>
                      <a:pt x="6880" y="7090"/>
                    </a:lnTo>
                    <a:lnTo>
                      <a:pt x="6880" y="2870"/>
                    </a:lnTo>
                    <a:cubicBezTo>
                      <a:pt x="7040" y="2592"/>
                      <a:pt x="8129" y="1035"/>
                      <a:pt x="12415" y="1035"/>
                    </a:cubicBezTo>
                    <a:cubicBezTo>
                      <a:pt x="16584" y="1035"/>
                      <a:pt x="18698" y="2138"/>
                      <a:pt x="18698" y="4313"/>
                    </a:cubicBezTo>
                    <a:lnTo>
                      <a:pt x="18698" y="17977"/>
                    </a:lnTo>
                    <a:lnTo>
                      <a:pt x="18706" y="18033"/>
                    </a:lnTo>
                    <a:cubicBezTo>
                      <a:pt x="18708" y="18043"/>
                      <a:pt x="18958" y="19075"/>
                      <a:pt x="17259" y="19797"/>
                    </a:cubicBezTo>
                    <a:cubicBezTo>
                      <a:pt x="16060" y="20307"/>
                      <a:pt x="14128" y="20565"/>
                      <a:pt x="11518" y="20565"/>
                    </a:cubicBezTo>
                    <a:cubicBezTo>
                      <a:pt x="4058" y="20565"/>
                      <a:pt x="2693" y="18629"/>
                      <a:pt x="2693" y="14816"/>
                    </a:cubicBezTo>
                    <a:lnTo>
                      <a:pt x="2693" y="6812"/>
                    </a:lnTo>
                    <a:cubicBezTo>
                      <a:pt x="2693" y="6526"/>
                      <a:pt x="2090" y="6294"/>
                      <a:pt x="1346" y="6294"/>
                    </a:cubicBezTo>
                    <a:cubicBezTo>
                      <a:pt x="602" y="6294"/>
                      <a:pt x="0" y="6526"/>
                      <a:pt x="0" y="6812"/>
                    </a:cubicBezTo>
                    <a:lnTo>
                      <a:pt x="0" y="14816"/>
                    </a:lnTo>
                    <a:cubicBezTo>
                      <a:pt x="0" y="17353"/>
                      <a:pt x="0" y="21600"/>
                      <a:pt x="11518" y="21600"/>
                    </a:cubicBezTo>
                    <a:cubicBezTo>
                      <a:pt x="14939" y="21600"/>
                      <a:pt x="17550" y="21224"/>
                      <a:pt x="19281" y="20480"/>
                    </a:cubicBezTo>
                    <a:cubicBezTo>
                      <a:pt x="21600" y="19485"/>
                      <a:pt x="21441" y="18185"/>
                      <a:pt x="21391" y="17955"/>
                    </a:cubicBezTo>
                    <a:close/>
                  </a:path>
                </a:pathLst>
              </a:custGeom>
              <a:solidFill>
                <a:srgbClr val="00B9F7"/>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grpSp>
      <p:grpSp>
        <p:nvGrpSpPr>
          <p:cNvPr id="15" name="Group 2536"/>
          <p:cNvGrpSpPr/>
          <p:nvPr/>
        </p:nvGrpSpPr>
        <p:grpSpPr>
          <a:xfrm>
            <a:off x="2455475" y="1722610"/>
            <a:ext cx="2126863" cy="2584837"/>
            <a:chOff x="0" y="0"/>
            <a:chExt cx="4325842" cy="5397398"/>
          </a:xfrm>
        </p:grpSpPr>
        <p:sp>
          <p:nvSpPr>
            <p:cNvPr id="16" name="Shape 2529"/>
            <p:cNvSpPr/>
            <p:nvPr/>
          </p:nvSpPr>
          <p:spPr>
            <a:xfrm>
              <a:off x="175928" y="655208"/>
              <a:ext cx="4125967" cy="47421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5495" y="20936"/>
                    <a:pt x="0" y="21216"/>
                  </a:cubicBezTo>
                  <a:lnTo>
                    <a:pt x="0" y="0"/>
                  </a:lnTo>
                  <a:lnTo>
                    <a:pt x="21600" y="0"/>
                  </a:lnTo>
                  <a:lnTo>
                    <a:pt x="21600" y="12584"/>
                  </a:lnTo>
                  <a:cubicBezTo>
                    <a:pt x="21600" y="13905"/>
                    <a:pt x="21433" y="17557"/>
                    <a:pt x="21600" y="21600"/>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7" name="Shape 2530"/>
            <p:cNvSpPr/>
            <p:nvPr/>
          </p:nvSpPr>
          <p:spPr>
            <a:xfrm>
              <a:off x="0" y="458270"/>
              <a:ext cx="4321585" cy="4813286"/>
            </a:xfrm>
            <a:custGeom>
              <a:avLst/>
              <a:gdLst/>
              <a:ahLst/>
              <a:cxnLst>
                <a:cxn ang="0">
                  <a:pos x="wd2" y="hd2"/>
                </a:cxn>
                <a:cxn ang="5400000">
                  <a:pos x="wd2" y="hd2"/>
                </a:cxn>
                <a:cxn ang="10800000">
                  <a:pos x="wd2" y="hd2"/>
                </a:cxn>
                <a:cxn ang="16200000">
                  <a:pos x="wd2" y="hd2"/>
                </a:cxn>
              </a:cxnLst>
              <a:rect l="0" t="0" r="r" b="b"/>
              <a:pathLst>
                <a:path w="21371" h="21600" extrusionOk="0">
                  <a:moveTo>
                    <a:pt x="21358" y="0"/>
                  </a:moveTo>
                  <a:lnTo>
                    <a:pt x="0" y="0"/>
                  </a:lnTo>
                  <a:lnTo>
                    <a:pt x="0" y="21600"/>
                  </a:lnTo>
                  <a:lnTo>
                    <a:pt x="9248" y="21112"/>
                  </a:lnTo>
                  <a:cubicBezTo>
                    <a:pt x="9248" y="21112"/>
                    <a:pt x="12110" y="20879"/>
                    <a:pt x="14781" y="20017"/>
                  </a:cubicBezTo>
                  <a:cubicBezTo>
                    <a:pt x="17461" y="19152"/>
                    <a:pt x="19950" y="17658"/>
                    <a:pt x="20015" y="17566"/>
                  </a:cubicBezTo>
                  <a:cubicBezTo>
                    <a:pt x="21600" y="15335"/>
                    <a:pt x="21358" y="0"/>
                    <a:pt x="21358" y="0"/>
                  </a:cubicBezTo>
                  <a:close/>
                </a:path>
              </a:pathLst>
            </a:custGeom>
            <a:solidFill>
              <a:srgbClr val="FFFFFF"/>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8" name="Shape 2531"/>
            <p:cNvSpPr/>
            <p:nvPr/>
          </p:nvSpPr>
          <p:spPr>
            <a:xfrm>
              <a:off x="1833081" y="4335945"/>
              <a:ext cx="2214277" cy="833646"/>
            </a:xfrm>
            <a:custGeom>
              <a:avLst/>
              <a:gdLst/>
              <a:ahLst/>
              <a:cxnLst>
                <a:cxn ang="0">
                  <a:pos x="wd2" y="hd2"/>
                </a:cxn>
                <a:cxn ang="5400000">
                  <a:pos x="wd2" y="hd2"/>
                </a:cxn>
                <a:cxn ang="10800000">
                  <a:pos x="wd2" y="hd2"/>
                </a:cxn>
                <a:cxn ang="16200000">
                  <a:pos x="wd2" y="hd2"/>
                </a:cxn>
              </a:cxnLst>
              <a:rect l="0" t="0" r="r" b="b"/>
              <a:pathLst>
                <a:path w="21600" h="21600" extrusionOk="0">
                  <a:moveTo>
                    <a:pt x="21600" y="1127"/>
                  </a:moveTo>
                  <a:cubicBezTo>
                    <a:pt x="21600" y="1127"/>
                    <a:pt x="15259" y="7326"/>
                    <a:pt x="10803" y="0"/>
                  </a:cubicBezTo>
                  <a:cubicBezTo>
                    <a:pt x="10803" y="0"/>
                    <a:pt x="11275" y="17844"/>
                    <a:pt x="0" y="21600"/>
                  </a:cubicBezTo>
                  <a:cubicBezTo>
                    <a:pt x="0" y="21600"/>
                    <a:pt x="9934" y="19456"/>
                    <a:pt x="14448" y="14651"/>
                  </a:cubicBezTo>
                  <a:cubicBezTo>
                    <a:pt x="19917" y="8828"/>
                    <a:pt x="21600" y="1127"/>
                    <a:pt x="21600" y="1127"/>
                  </a:cubicBezTo>
                  <a:close/>
                </a:path>
              </a:pathLst>
            </a:custGeom>
            <a:solidFill>
              <a:srgbClr val="DCE1E6"/>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19" name="Shape 2532"/>
            <p:cNvSpPr/>
            <p:nvPr/>
          </p:nvSpPr>
          <p:spPr>
            <a:xfrm>
              <a:off x="0" y="458270"/>
              <a:ext cx="4325842" cy="1480162"/>
            </a:xfrm>
            <a:custGeom>
              <a:avLst/>
              <a:gdLst/>
              <a:ahLst/>
              <a:cxnLst>
                <a:cxn ang="0">
                  <a:pos x="wd2" y="hd2"/>
                </a:cxn>
                <a:cxn ang="5400000">
                  <a:pos x="wd2" y="hd2"/>
                </a:cxn>
                <a:cxn ang="10800000">
                  <a:pos x="wd2" y="hd2"/>
                </a:cxn>
                <a:cxn ang="16200000">
                  <a:pos x="wd2" y="hd2"/>
                </a:cxn>
              </a:cxnLst>
              <a:rect l="0" t="0" r="r" b="b"/>
              <a:pathLst>
                <a:path w="21600" h="21600" extrusionOk="0">
                  <a:moveTo>
                    <a:pt x="21600" y="1152"/>
                  </a:moveTo>
                  <a:lnTo>
                    <a:pt x="0" y="21600"/>
                  </a:lnTo>
                  <a:lnTo>
                    <a:pt x="0" y="0"/>
                  </a:lnTo>
                  <a:lnTo>
                    <a:pt x="21600" y="0"/>
                  </a:lnTo>
                  <a:cubicBezTo>
                    <a:pt x="21600" y="0"/>
                    <a:pt x="21600" y="1152"/>
                    <a:pt x="21600" y="1152"/>
                  </a:cubicBezTo>
                  <a:close/>
                </a:path>
              </a:pathLst>
            </a:custGeom>
            <a:solidFill>
              <a:srgbClr val="C1C6CA">
                <a:alpha val="7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0" name="Shape 2533"/>
            <p:cNvSpPr/>
            <p:nvPr/>
          </p:nvSpPr>
          <p:spPr>
            <a:xfrm>
              <a:off x="2062217" y="17626"/>
              <a:ext cx="523761" cy="1374460"/>
            </a:xfrm>
            <a:custGeom>
              <a:avLst/>
              <a:gdLst/>
              <a:ahLst/>
              <a:cxnLst>
                <a:cxn ang="0">
                  <a:pos x="wd2" y="hd2"/>
                </a:cxn>
                <a:cxn ang="5400000">
                  <a:pos x="wd2" y="hd2"/>
                </a:cxn>
                <a:cxn ang="10800000">
                  <a:pos x="wd2" y="hd2"/>
                </a:cxn>
                <a:cxn ang="16200000">
                  <a:pos x="wd2" y="hd2"/>
                </a:cxn>
              </a:cxnLst>
              <a:rect l="0" t="0" r="r" b="b"/>
              <a:pathLst>
                <a:path w="21413" h="21600" extrusionOk="0">
                  <a:moveTo>
                    <a:pt x="21391" y="17954"/>
                  </a:moveTo>
                  <a:lnTo>
                    <a:pt x="21391" y="4312"/>
                  </a:lnTo>
                  <a:cubicBezTo>
                    <a:pt x="21391" y="1572"/>
                    <a:pt x="18120" y="0"/>
                    <a:pt x="12416" y="0"/>
                  </a:cubicBezTo>
                  <a:cubicBezTo>
                    <a:pt x="6906" y="0"/>
                    <a:pt x="4637" y="1784"/>
                    <a:pt x="4208" y="2728"/>
                  </a:cubicBezTo>
                  <a:lnTo>
                    <a:pt x="4197" y="7089"/>
                  </a:lnTo>
                  <a:lnTo>
                    <a:pt x="6880" y="7089"/>
                  </a:lnTo>
                  <a:lnTo>
                    <a:pt x="6880" y="2868"/>
                  </a:lnTo>
                  <a:cubicBezTo>
                    <a:pt x="7040" y="2591"/>
                    <a:pt x="8129" y="1035"/>
                    <a:pt x="12416" y="1035"/>
                  </a:cubicBezTo>
                  <a:cubicBezTo>
                    <a:pt x="16584" y="1035"/>
                    <a:pt x="18699" y="2138"/>
                    <a:pt x="18699" y="4312"/>
                  </a:cubicBezTo>
                  <a:lnTo>
                    <a:pt x="18699" y="17977"/>
                  </a:lnTo>
                  <a:lnTo>
                    <a:pt x="18706" y="18032"/>
                  </a:lnTo>
                  <a:cubicBezTo>
                    <a:pt x="18708" y="18042"/>
                    <a:pt x="18958" y="19074"/>
                    <a:pt x="17258" y="19796"/>
                  </a:cubicBezTo>
                  <a:cubicBezTo>
                    <a:pt x="16060" y="20306"/>
                    <a:pt x="14128" y="20565"/>
                    <a:pt x="11518" y="20565"/>
                  </a:cubicBezTo>
                  <a:cubicBezTo>
                    <a:pt x="4058" y="20565"/>
                    <a:pt x="2693" y="18628"/>
                    <a:pt x="2693" y="14815"/>
                  </a:cubicBezTo>
                  <a:lnTo>
                    <a:pt x="2693" y="6811"/>
                  </a:lnTo>
                  <a:cubicBezTo>
                    <a:pt x="2693" y="6525"/>
                    <a:pt x="2091" y="6294"/>
                    <a:pt x="1346" y="6294"/>
                  </a:cubicBezTo>
                  <a:cubicBezTo>
                    <a:pt x="602" y="6294"/>
                    <a:pt x="0" y="6525"/>
                    <a:pt x="0" y="6811"/>
                  </a:cubicBezTo>
                  <a:lnTo>
                    <a:pt x="0" y="14815"/>
                  </a:lnTo>
                  <a:cubicBezTo>
                    <a:pt x="0" y="17353"/>
                    <a:pt x="0" y="21600"/>
                    <a:pt x="11518" y="21600"/>
                  </a:cubicBezTo>
                  <a:cubicBezTo>
                    <a:pt x="14939" y="21600"/>
                    <a:pt x="17550" y="21222"/>
                    <a:pt x="19281" y="20480"/>
                  </a:cubicBezTo>
                  <a:cubicBezTo>
                    <a:pt x="21600" y="19484"/>
                    <a:pt x="21440" y="18185"/>
                    <a:pt x="21391" y="17954"/>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1" name="Shape 2534"/>
            <p:cNvSpPr/>
            <p:nvPr/>
          </p:nvSpPr>
          <p:spPr>
            <a:xfrm>
              <a:off x="2414733" y="352516"/>
              <a:ext cx="65856" cy="101830"/>
            </a:xfrm>
            <a:custGeom>
              <a:avLst/>
              <a:gdLst/>
              <a:ahLst/>
              <a:cxnLst>
                <a:cxn ang="0">
                  <a:pos x="wd2" y="hd2"/>
                </a:cxn>
                <a:cxn ang="5400000">
                  <a:pos x="wd2" y="hd2"/>
                </a:cxn>
                <a:cxn ang="10800000">
                  <a:pos x="wd2" y="hd2"/>
                </a:cxn>
                <a:cxn ang="16200000">
                  <a:pos x="wd2" y="hd2"/>
                </a:cxn>
              </a:cxnLst>
              <a:rect l="0" t="0" r="r" b="b"/>
              <a:pathLst>
                <a:path w="21600" h="21600" extrusionOk="0">
                  <a:moveTo>
                    <a:pt x="21600" y="6988"/>
                  </a:moveTo>
                  <a:cubicBezTo>
                    <a:pt x="21600" y="3133"/>
                    <a:pt x="16767" y="0"/>
                    <a:pt x="10800" y="0"/>
                  </a:cubicBezTo>
                  <a:cubicBezTo>
                    <a:pt x="4833" y="0"/>
                    <a:pt x="0" y="3133"/>
                    <a:pt x="0" y="6988"/>
                  </a:cubicBezTo>
                  <a:lnTo>
                    <a:pt x="0" y="21600"/>
                  </a:lnTo>
                  <a:lnTo>
                    <a:pt x="21600" y="21600"/>
                  </a:lnTo>
                  <a:cubicBezTo>
                    <a:pt x="21600" y="21600"/>
                    <a:pt x="21600" y="6988"/>
                    <a:pt x="21600" y="6988"/>
                  </a:cubicBezTo>
                  <a:close/>
                </a:path>
              </a:pathLst>
            </a:custGeom>
            <a:solidFill>
              <a:srgbClr val="00BAA7"/>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2" name="Shape 2535"/>
            <p:cNvSpPr/>
            <p:nvPr/>
          </p:nvSpPr>
          <p:spPr>
            <a:xfrm>
              <a:off x="2026966" y="0"/>
              <a:ext cx="523749" cy="1374460"/>
            </a:xfrm>
            <a:custGeom>
              <a:avLst/>
              <a:gdLst/>
              <a:ahLst/>
              <a:cxnLst>
                <a:cxn ang="0">
                  <a:pos x="wd2" y="hd2"/>
                </a:cxn>
                <a:cxn ang="5400000">
                  <a:pos x="wd2" y="hd2"/>
                </a:cxn>
                <a:cxn ang="10800000">
                  <a:pos x="wd2" y="hd2"/>
                </a:cxn>
                <a:cxn ang="16200000">
                  <a:pos x="wd2" y="hd2"/>
                </a:cxn>
              </a:cxnLst>
              <a:rect l="0" t="0" r="r" b="b"/>
              <a:pathLst>
                <a:path w="21414" h="21600" extrusionOk="0">
                  <a:moveTo>
                    <a:pt x="21391" y="17955"/>
                  </a:moveTo>
                  <a:lnTo>
                    <a:pt x="21391" y="4313"/>
                  </a:lnTo>
                  <a:cubicBezTo>
                    <a:pt x="21391" y="1572"/>
                    <a:pt x="18120" y="0"/>
                    <a:pt x="12415" y="0"/>
                  </a:cubicBezTo>
                  <a:cubicBezTo>
                    <a:pt x="6905" y="0"/>
                    <a:pt x="4637" y="1785"/>
                    <a:pt x="4207" y="2729"/>
                  </a:cubicBezTo>
                  <a:lnTo>
                    <a:pt x="4197" y="7090"/>
                  </a:lnTo>
                  <a:lnTo>
                    <a:pt x="6880" y="7090"/>
                  </a:lnTo>
                  <a:lnTo>
                    <a:pt x="6880" y="2870"/>
                  </a:lnTo>
                  <a:cubicBezTo>
                    <a:pt x="7040" y="2592"/>
                    <a:pt x="8129" y="1035"/>
                    <a:pt x="12415" y="1035"/>
                  </a:cubicBezTo>
                  <a:cubicBezTo>
                    <a:pt x="16584" y="1035"/>
                    <a:pt x="18698" y="2138"/>
                    <a:pt x="18698" y="4313"/>
                  </a:cubicBezTo>
                  <a:lnTo>
                    <a:pt x="18698" y="17977"/>
                  </a:lnTo>
                  <a:lnTo>
                    <a:pt x="18706" y="18033"/>
                  </a:lnTo>
                  <a:cubicBezTo>
                    <a:pt x="18708" y="18043"/>
                    <a:pt x="18958" y="19075"/>
                    <a:pt x="17259" y="19797"/>
                  </a:cubicBezTo>
                  <a:cubicBezTo>
                    <a:pt x="16060" y="20307"/>
                    <a:pt x="14128" y="20565"/>
                    <a:pt x="11518" y="20565"/>
                  </a:cubicBezTo>
                  <a:cubicBezTo>
                    <a:pt x="4058" y="20565"/>
                    <a:pt x="2693" y="18629"/>
                    <a:pt x="2693" y="14816"/>
                  </a:cubicBezTo>
                  <a:lnTo>
                    <a:pt x="2693" y="6812"/>
                  </a:lnTo>
                  <a:cubicBezTo>
                    <a:pt x="2693" y="6526"/>
                    <a:pt x="2090" y="6294"/>
                    <a:pt x="1346" y="6294"/>
                  </a:cubicBezTo>
                  <a:cubicBezTo>
                    <a:pt x="602" y="6294"/>
                    <a:pt x="0" y="6526"/>
                    <a:pt x="0" y="6812"/>
                  </a:cubicBezTo>
                  <a:lnTo>
                    <a:pt x="0" y="14816"/>
                  </a:lnTo>
                  <a:cubicBezTo>
                    <a:pt x="0" y="17353"/>
                    <a:pt x="0" y="21600"/>
                    <a:pt x="11518" y="21600"/>
                  </a:cubicBezTo>
                  <a:cubicBezTo>
                    <a:pt x="14939" y="21600"/>
                    <a:pt x="17550" y="21224"/>
                    <a:pt x="19281" y="20480"/>
                  </a:cubicBezTo>
                  <a:cubicBezTo>
                    <a:pt x="21600" y="19485"/>
                    <a:pt x="21441" y="18185"/>
                    <a:pt x="21391" y="17955"/>
                  </a:cubicBezTo>
                  <a:close/>
                </a:path>
              </a:pathLst>
            </a:custGeom>
            <a:solidFill>
              <a:srgbClr val="00BAA7"/>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grpSp>
        <p:nvGrpSpPr>
          <p:cNvPr id="24" name="Group 2544"/>
          <p:cNvGrpSpPr/>
          <p:nvPr/>
        </p:nvGrpSpPr>
        <p:grpSpPr>
          <a:xfrm>
            <a:off x="4775734" y="1733705"/>
            <a:ext cx="2112114" cy="2573863"/>
            <a:chOff x="0" y="0"/>
            <a:chExt cx="4325842" cy="5271556"/>
          </a:xfrm>
        </p:grpSpPr>
        <p:sp>
          <p:nvSpPr>
            <p:cNvPr id="25" name="Shape 2538"/>
            <p:cNvSpPr/>
            <p:nvPr/>
          </p:nvSpPr>
          <p:spPr>
            <a:xfrm>
              <a:off x="0" y="458270"/>
              <a:ext cx="4321585" cy="4813286"/>
            </a:xfrm>
            <a:custGeom>
              <a:avLst/>
              <a:gdLst/>
              <a:ahLst/>
              <a:cxnLst>
                <a:cxn ang="0">
                  <a:pos x="wd2" y="hd2"/>
                </a:cxn>
                <a:cxn ang="5400000">
                  <a:pos x="wd2" y="hd2"/>
                </a:cxn>
                <a:cxn ang="10800000">
                  <a:pos x="wd2" y="hd2"/>
                </a:cxn>
                <a:cxn ang="16200000">
                  <a:pos x="wd2" y="hd2"/>
                </a:cxn>
              </a:cxnLst>
              <a:rect l="0" t="0" r="r" b="b"/>
              <a:pathLst>
                <a:path w="21371" h="21600" extrusionOk="0">
                  <a:moveTo>
                    <a:pt x="21358" y="0"/>
                  </a:moveTo>
                  <a:lnTo>
                    <a:pt x="0" y="0"/>
                  </a:lnTo>
                  <a:lnTo>
                    <a:pt x="0" y="21600"/>
                  </a:lnTo>
                  <a:lnTo>
                    <a:pt x="9248" y="21112"/>
                  </a:lnTo>
                  <a:cubicBezTo>
                    <a:pt x="9248" y="21112"/>
                    <a:pt x="12110" y="20879"/>
                    <a:pt x="14781" y="20017"/>
                  </a:cubicBezTo>
                  <a:cubicBezTo>
                    <a:pt x="17461" y="19152"/>
                    <a:pt x="19950" y="17658"/>
                    <a:pt x="20015" y="17566"/>
                  </a:cubicBezTo>
                  <a:cubicBezTo>
                    <a:pt x="21600" y="15335"/>
                    <a:pt x="21358" y="0"/>
                    <a:pt x="21358" y="0"/>
                  </a:cubicBezTo>
                  <a:close/>
                </a:path>
              </a:pathLst>
            </a:custGeom>
            <a:solidFill>
              <a:srgbClr val="0036B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6" name="Shape 2539"/>
            <p:cNvSpPr/>
            <p:nvPr/>
          </p:nvSpPr>
          <p:spPr>
            <a:xfrm>
              <a:off x="1833081" y="4335945"/>
              <a:ext cx="2214277" cy="833646"/>
            </a:xfrm>
            <a:custGeom>
              <a:avLst/>
              <a:gdLst/>
              <a:ahLst/>
              <a:cxnLst>
                <a:cxn ang="0">
                  <a:pos x="wd2" y="hd2"/>
                </a:cxn>
                <a:cxn ang="5400000">
                  <a:pos x="wd2" y="hd2"/>
                </a:cxn>
                <a:cxn ang="10800000">
                  <a:pos x="wd2" y="hd2"/>
                </a:cxn>
                <a:cxn ang="16200000">
                  <a:pos x="wd2" y="hd2"/>
                </a:cxn>
              </a:cxnLst>
              <a:rect l="0" t="0" r="r" b="b"/>
              <a:pathLst>
                <a:path w="21600" h="21600" extrusionOk="0">
                  <a:moveTo>
                    <a:pt x="21600" y="1127"/>
                  </a:moveTo>
                  <a:cubicBezTo>
                    <a:pt x="21600" y="1127"/>
                    <a:pt x="15259" y="7326"/>
                    <a:pt x="10803" y="0"/>
                  </a:cubicBezTo>
                  <a:cubicBezTo>
                    <a:pt x="10803" y="0"/>
                    <a:pt x="11275" y="17844"/>
                    <a:pt x="0" y="21600"/>
                  </a:cubicBezTo>
                  <a:cubicBezTo>
                    <a:pt x="0" y="21600"/>
                    <a:pt x="9934" y="19456"/>
                    <a:pt x="14448" y="14651"/>
                  </a:cubicBezTo>
                  <a:cubicBezTo>
                    <a:pt x="19917" y="8828"/>
                    <a:pt x="21600" y="1127"/>
                    <a:pt x="21600" y="1127"/>
                  </a:cubicBezTo>
                  <a:close/>
                </a:path>
              </a:pathLst>
            </a:custGeom>
            <a:solidFill>
              <a:schemeClr val="accent5">
                <a:lumMod val="60000"/>
                <a:lumOff val="40000"/>
              </a:scheme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7" name="Shape 2540"/>
            <p:cNvSpPr/>
            <p:nvPr/>
          </p:nvSpPr>
          <p:spPr>
            <a:xfrm>
              <a:off x="0" y="458270"/>
              <a:ext cx="4325842" cy="1480162"/>
            </a:xfrm>
            <a:custGeom>
              <a:avLst/>
              <a:gdLst/>
              <a:ahLst/>
              <a:cxnLst>
                <a:cxn ang="0">
                  <a:pos x="wd2" y="hd2"/>
                </a:cxn>
                <a:cxn ang="5400000">
                  <a:pos x="wd2" y="hd2"/>
                </a:cxn>
                <a:cxn ang="10800000">
                  <a:pos x="wd2" y="hd2"/>
                </a:cxn>
                <a:cxn ang="16200000">
                  <a:pos x="wd2" y="hd2"/>
                </a:cxn>
              </a:cxnLst>
              <a:rect l="0" t="0" r="r" b="b"/>
              <a:pathLst>
                <a:path w="21600" h="21600" extrusionOk="0">
                  <a:moveTo>
                    <a:pt x="21600" y="1152"/>
                  </a:moveTo>
                  <a:lnTo>
                    <a:pt x="0" y="21600"/>
                  </a:lnTo>
                  <a:lnTo>
                    <a:pt x="0" y="0"/>
                  </a:lnTo>
                  <a:lnTo>
                    <a:pt x="21600" y="0"/>
                  </a:lnTo>
                  <a:cubicBezTo>
                    <a:pt x="21600" y="0"/>
                    <a:pt x="21600" y="1152"/>
                    <a:pt x="21600" y="1152"/>
                  </a:cubicBezTo>
                  <a:close/>
                </a:path>
              </a:pathLst>
            </a:custGeom>
            <a:solidFill>
              <a:srgbClr val="FFFFFF">
                <a:alpha val="10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8" name="Shape 2541"/>
            <p:cNvSpPr/>
            <p:nvPr/>
          </p:nvSpPr>
          <p:spPr>
            <a:xfrm>
              <a:off x="2062218" y="17626"/>
              <a:ext cx="523761" cy="1374460"/>
            </a:xfrm>
            <a:custGeom>
              <a:avLst/>
              <a:gdLst/>
              <a:ahLst/>
              <a:cxnLst>
                <a:cxn ang="0">
                  <a:pos x="wd2" y="hd2"/>
                </a:cxn>
                <a:cxn ang="5400000">
                  <a:pos x="wd2" y="hd2"/>
                </a:cxn>
                <a:cxn ang="10800000">
                  <a:pos x="wd2" y="hd2"/>
                </a:cxn>
                <a:cxn ang="16200000">
                  <a:pos x="wd2" y="hd2"/>
                </a:cxn>
              </a:cxnLst>
              <a:rect l="0" t="0" r="r" b="b"/>
              <a:pathLst>
                <a:path w="21413" h="21600" extrusionOk="0">
                  <a:moveTo>
                    <a:pt x="21391" y="17954"/>
                  </a:moveTo>
                  <a:lnTo>
                    <a:pt x="21391" y="4312"/>
                  </a:lnTo>
                  <a:cubicBezTo>
                    <a:pt x="21391" y="1572"/>
                    <a:pt x="18120" y="0"/>
                    <a:pt x="12416" y="0"/>
                  </a:cubicBezTo>
                  <a:cubicBezTo>
                    <a:pt x="6906" y="0"/>
                    <a:pt x="4637" y="1784"/>
                    <a:pt x="4208" y="2728"/>
                  </a:cubicBezTo>
                  <a:lnTo>
                    <a:pt x="4197" y="7089"/>
                  </a:lnTo>
                  <a:lnTo>
                    <a:pt x="6880" y="7089"/>
                  </a:lnTo>
                  <a:lnTo>
                    <a:pt x="6880" y="2868"/>
                  </a:lnTo>
                  <a:cubicBezTo>
                    <a:pt x="7040" y="2591"/>
                    <a:pt x="8129" y="1035"/>
                    <a:pt x="12416" y="1035"/>
                  </a:cubicBezTo>
                  <a:cubicBezTo>
                    <a:pt x="16584" y="1035"/>
                    <a:pt x="18699" y="2138"/>
                    <a:pt x="18699" y="4312"/>
                  </a:cubicBezTo>
                  <a:lnTo>
                    <a:pt x="18699" y="17977"/>
                  </a:lnTo>
                  <a:lnTo>
                    <a:pt x="18706" y="18032"/>
                  </a:lnTo>
                  <a:cubicBezTo>
                    <a:pt x="18708" y="18042"/>
                    <a:pt x="18958" y="19074"/>
                    <a:pt x="17258" y="19796"/>
                  </a:cubicBezTo>
                  <a:cubicBezTo>
                    <a:pt x="16060" y="20306"/>
                    <a:pt x="14128" y="20565"/>
                    <a:pt x="11518" y="20565"/>
                  </a:cubicBezTo>
                  <a:cubicBezTo>
                    <a:pt x="4058" y="20565"/>
                    <a:pt x="2693" y="18628"/>
                    <a:pt x="2693" y="14815"/>
                  </a:cubicBezTo>
                  <a:lnTo>
                    <a:pt x="2693" y="6811"/>
                  </a:lnTo>
                  <a:cubicBezTo>
                    <a:pt x="2693" y="6525"/>
                    <a:pt x="2091" y="6294"/>
                    <a:pt x="1346" y="6294"/>
                  </a:cubicBezTo>
                  <a:cubicBezTo>
                    <a:pt x="602" y="6294"/>
                    <a:pt x="0" y="6525"/>
                    <a:pt x="0" y="6811"/>
                  </a:cubicBezTo>
                  <a:lnTo>
                    <a:pt x="0" y="14815"/>
                  </a:lnTo>
                  <a:cubicBezTo>
                    <a:pt x="0" y="17353"/>
                    <a:pt x="0" y="21600"/>
                    <a:pt x="11518" y="21600"/>
                  </a:cubicBezTo>
                  <a:cubicBezTo>
                    <a:pt x="14939" y="21600"/>
                    <a:pt x="17550" y="21222"/>
                    <a:pt x="19281" y="20480"/>
                  </a:cubicBezTo>
                  <a:cubicBezTo>
                    <a:pt x="21600" y="19484"/>
                    <a:pt x="21440" y="18185"/>
                    <a:pt x="21391" y="17954"/>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29" name="Shape 2542"/>
            <p:cNvSpPr/>
            <p:nvPr/>
          </p:nvSpPr>
          <p:spPr>
            <a:xfrm>
              <a:off x="2414733" y="352516"/>
              <a:ext cx="65856" cy="101830"/>
            </a:xfrm>
            <a:custGeom>
              <a:avLst/>
              <a:gdLst/>
              <a:ahLst/>
              <a:cxnLst>
                <a:cxn ang="0">
                  <a:pos x="wd2" y="hd2"/>
                </a:cxn>
                <a:cxn ang="5400000">
                  <a:pos x="wd2" y="hd2"/>
                </a:cxn>
                <a:cxn ang="10800000">
                  <a:pos x="wd2" y="hd2"/>
                </a:cxn>
                <a:cxn ang="16200000">
                  <a:pos x="wd2" y="hd2"/>
                </a:cxn>
              </a:cxnLst>
              <a:rect l="0" t="0" r="r" b="b"/>
              <a:pathLst>
                <a:path w="21600" h="21600" extrusionOk="0">
                  <a:moveTo>
                    <a:pt x="21600" y="6988"/>
                  </a:moveTo>
                  <a:cubicBezTo>
                    <a:pt x="21600" y="3133"/>
                    <a:pt x="16767" y="0"/>
                    <a:pt x="10800" y="0"/>
                  </a:cubicBezTo>
                  <a:cubicBezTo>
                    <a:pt x="4833" y="0"/>
                    <a:pt x="0" y="3133"/>
                    <a:pt x="0" y="6988"/>
                  </a:cubicBezTo>
                  <a:lnTo>
                    <a:pt x="0" y="21600"/>
                  </a:lnTo>
                  <a:lnTo>
                    <a:pt x="21600" y="21600"/>
                  </a:lnTo>
                  <a:cubicBezTo>
                    <a:pt x="21600" y="21600"/>
                    <a:pt x="21600" y="6988"/>
                    <a:pt x="21600" y="6988"/>
                  </a:cubicBezTo>
                  <a:close/>
                </a:path>
              </a:pathLst>
            </a:custGeom>
            <a:solidFill>
              <a:srgbClr val="89C60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0" name="Shape 2543"/>
            <p:cNvSpPr/>
            <p:nvPr/>
          </p:nvSpPr>
          <p:spPr>
            <a:xfrm>
              <a:off x="2026966" y="0"/>
              <a:ext cx="523749" cy="1374460"/>
            </a:xfrm>
            <a:custGeom>
              <a:avLst/>
              <a:gdLst/>
              <a:ahLst/>
              <a:cxnLst>
                <a:cxn ang="0">
                  <a:pos x="wd2" y="hd2"/>
                </a:cxn>
                <a:cxn ang="5400000">
                  <a:pos x="wd2" y="hd2"/>
                </a:cxn>
                <a:cxn ang="10800000">
                  <a:pos x="wd2" y="hd2"/>
                </a:cxn>
                <a:cxn ang="16200000">
                  <a:pos x="wd2" y="hd2"/>
                </a:cxn>
              </a:cxnLst>
              <a:rect l="0" t="0" r="r" b="b"/>
              <a:pathLst>
                <a:path w="21414" h="21600" extrusionOk="0">
                  <a:moveTo>
                    <a:pt x="21391" y="17955"/>
                  </a:moveTo>
                  <a:lnTo>
                    <a:pt x="21391" y="4313"/>
                  </a:lnTo>
                  <a:cubicBezTo>
                    <a:pt x="21391" y="1572"/>
                    <a:pt x="18120" y="0"/>
                    <a:pt x="12415" y="0"/>
                  </a:cubicBezTo>
                  <a:cubicBezTo>
                    <a:pt x="6905" y="0"/>
                    <a:pt x="4637" y="1785"/>
                    <a:pt x="4207" y="2729"/>
                  </a:cubicBezTo>
                  <a:lnTo>
                    <a:pt x="4197" y="7090"/>
                  </a:lnTo>
                  <a:lnTo>
                    <a:pt x="6880" y="7090"/>
                  </a:lnTo>
                  <a:lnTo>
                    <a:pt x="6880" y="2870"/>
                  </a:lnTo>
                  <a:cubicBezTo>
                    <a:pt x="7040" y="2592"/>
                    <a:pt x="8129" y="1035"/>
                    <a:pt x="12415" y="1035"/>
                  </a:cubicBezTo>
                  <a:cubicBezTo>
                    <a:pt x="16584" y="1035"/>
                    <a:pt x="18698" y="2138"/>
                    <a:pt x="18698" y="4313"/>
                  </a:cubicBezTo>
                  <a:lnTo>
                    <a:pt x="18698" y="17977"/>
                  </a:lnTo>
                  <a:lnTo>
                    <a:pt x="18706" y="18033"/>
                  </a:lnTo>
                  <a:cubicBezTo>
                    <a:pt x="18708" y="18043"/>
                    <a:pt x="18958" y="19075"/>
                    <a:pt x="17259" y="19797"/>
                  </a:cubicBezTo>
                  <a:cubicBezTo>
                    <a:pt x="16060" y="20307"/>
                    <a:pt x="14128" y="20565"/>
                    <a:pt x="11518" y="20565"/>
                  </a:cubicBezTo>
                  <a:cubicBezTo>
                    <a:pt x="4058" y="20565"/>
                    <a:pt x="2693" y="18629"/>
                    <a:pt x="2693" y="14816"/>
                  </a:cubicBezTo>
                  <a:lnTo>
                    <a:pt x="2693" y="6812"/>
                  </a:lnTo>
                  <a:cubicBezTo>
                    <a:pt x="2693" y="6526"/>
                    <a:pt x="2090" y="6294"/>
                    <a:pt x="1346" y="6294"/>
                  </a:cubicBezTo>
                  <a:cubicBezTo>
                    <a:pt x="602" y="6294"/>
                    <a:pt x="0" y="6526"/>
                    <a:pt x="0" y="6812"/>
                  </a:cubicBezTo>
                  <a:lnTo>
                    <a:pt x="0" y="14816"/>
                  </a:lnTo>
                  <a:cubicBezTo>
                    <a:pt x="0" y="17353"/>
                    <a:pt x="0" y="21600"/>
                    <a:pt x="11518" y="21600"/>
                  </a:cubicBezTo>
                  <a:cubicBezTo>
                    <a:pt x="14939" y="21600"/>
                    <a:pt x="17550" y="21224"/>
                    <a:pt x="19281" y="20480"/>
                  </a:cubicBezTo>
                  <a:cubicBezTo>
                    <a:pt x="21600" y="19485"/>
                    <a:pt x="21441" y="18185"/>
                    <a:pt x="21391" y="17955"/>
                  </a:cubicBezTo>
                  <a:close/>
                </a:path>
              </a:pathLst>
            </a:custGeom>
            <a:solidFill>
              <a:srgbClr val="89C60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grpSp>
        <p:nvGrpSpPr>
          <p:cNvPr id="31" name="Group 2552"/>
          <p:cNvGrpSpPr/>
          <p:nvPr/>
        </p:nvGrpSpPr>
        <p:grpSpPr>
          <a:xfrm>
            <a:off x="7010809" y="1745351"/>
            <a:ext cx="2023508" cy="2393546"/>
            <a:chOff x="0" y="0"/>
            <a:chExt cx="4325842" cy="5271556"/>
          </a:xfrm>
        </p:grpSpPr>
        <p:sp>
          <p:nvSpPr>
            <p:cNvPr id="32" name="Shape 2546"/>
            <p:cNvSpPr/>
            <p:nvPr/>
          </p:nvSpPr>
          <p:spPr>
            <a:xfrm>
              <a:off x="0" y="458270"/>
              <a:ext cx="4321585" cy="4813286"/>
            </a:xfrm>
            <a:custGeom>
              <a:avLst/>
              <a:gdLst/>
              <a:ahLst/>
              <a:cxnLst>
                <a:cxn ang="0">
                  <a:pos x="wd2" y="hd2"/>
                </a:cxn>
                <a:cxn ang="5400000">
                  <a:pos x="wd2" y="hd2"/>
                </a:cxn>
                <a:cxn ang="10800000">
                  <a:pos x="wd2" y="hd2"/>
                </a:cxn>
                <a:cxn ang="16200000">
                  <a:pos x="wd2" y="hd2"/>
                </a:cxn>
              </a:cxnLst>
              <a:rect l="0" t="0" r="r" b="b"/>
              <a:pathLst>
                <a:path w="21371" h="21600" extrusionOk="0">
                  <a:moveTo>
                    <a:pt x="21358" y="0"/>
                  </a:moveTo>
                  <a:lnTo>
                    <a:pt x="0" y="0"/>
                  </a:lnTo>
                  <a:lnTo>
                    <a:pt x="0" y="21600"/>
                  </a:lnTo>
                  <a:lnTo>
                    <a:pt x="9248" y="21112"/>
                  </a:lnTo>
                  <a:cubicBezTo>
                    <a:pt x="9248" y="21112"/>
                    <a:pt x="12110" y="20879"/>
                    <a:pt x="14781" y="20017"/>
                  </a:cubicBezTo>
                  <a:cubicBezTo>
                    <a:pt x="17461" y="19152"/>
                    <a:pt x="19950" y="17658"/>
                    <a:pt x="20015" y="17566"/>
                  </a:cubicBezTo>
                  <a:cubicBezTo>
                    <a:pt x="21600" y="15335"/>
                    <a:pt x="21358" y="0"/>
                    <a:pt x="21358" y="0"/>
                  </a:cubicBezTo>
                  <a:close/>
                </a:path>
              </a:pathLst>
            </a:custGeom>
            <a:solidFill>
              <a:srgbClr val="FFFFFF"/>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3" name="Shape 2547"/>
            <p:cNvSpPr/>
            <p:nvPr/>
          </p:nvSpPr>
          <p:spPr>
            <a:xfrm>
              <a:off x="1833081" y="4335945"/>
              <a:ext cx="2214277" cy="833646"/>
            </a:xfrm>
            <a:custGeom>
              <a:avLst/>
              <a:gdLst/>
              <a:ahLst/>
              <a:cxnLst>
                <a:cxn ang="0">
                  <a:pos x="wd2" y="hd2"/>
                </a:cxn>
                <a:cxn ang="5400000">
                  <a:pos x="wd2" y="hd2"/>
                </a:cxn>
                <a:cxn ang="10800000">
                  <a:pos x="wd2" y="hd2"/>
                </a:cxn>
                <a:cxn ang="16200000">
                  <a:pos x="wd2" y="hd2"/>
                </a:cxn>
              </a:cxnLst>
              <a:rect l="0" t="0" r="r" b="b"/>
              <a:pathLst>
                <a:path w="21600" h="21600" extrusionOk="0">
                  <a:moveTo>
                    <a:pt x="21600" y="1127"/>
                  </a:moveTo>
                  <a:cubicBezTo>
                    <a:pt x="21600" y="1127"/>
                    <a:pt x="15259" y="7326"/>
                    <a:pt x="10803" y="0"/>
                  </a:cubicBezTo>
                  <a:cubicBezTo>
                    <a:pt x="10803" y="0"/>
                    <a:pt x="11275" y="17844"/>
                    <a:pt x="0" y="21600"/>
                  </a:cubicBezTo>
                  <a:cubicBezTo>
                    <a:pt x="0" y="21600"/>
                    <a:pt x="9934" y="19456"/>
                    <a:pt x="14448" y="14651"/>
                  </a:cubicBezTo>
                  <a:cubicBezTo>
                    <a:pt x="19917" y="8828"/>
                    <a:pt x="21600" y="1127"/>
                    <a:pt x="21600" y="1127"/>
                  </a:cubicBezTo>
                  <a:close/>
                </a:path>
              </a:pathLst>
            </a:custGeom>
            <a:solidFill>
              <a:srgbClr val="DCE1E6"/>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4" name="Shape 2548"/>
            <p:cNvSpPr/>
            <p:nvPr/>
          </p:nvSpPr>
          <p:spPr>
            <a:xfrm>
              <a:off x="0" y="458270"/>
              <a:ext cx="4325842" cy="1480162"/>
            </a:xfrm>
            <a:custGeom>
              <a:avLst/>
              <a:gdLst/>
              <a:ahLst/>
              <a:cxnLst>
                <a:cxn ang="0">
                  <a:pos x="wd2" y="hd2"/>
                </a:cxn>
                <a:cxn ang="5400000">
                  <a:pos x="wd2" y="hd2"/>
                </a:cxn>
                <a:cxn ang="10800000">
                  <a:pos x="wd2" y="hd2"/>
                </a:cxn>
                <a:cxn ang="16200000">
                  <a:pos x="wd2" y="hd2"/>
                </a:cxn>
              </a:cxnLst>
              <a:rect l="0" t="0" r="r" b="b"/>
              <a:pathLst>
                <a:path w="21600" h="21600" extrusionOk="0">
                  <a:moveTo>
                    <a:pt x="21600" y="1152"/>
                  </a:moveTo>
                  <a:lnTo>
                    <a:pt x="0" y="21600"/>
                  </a:lnTo>
                  <a:lnTo>
                    <a:pt x="0" y="0"/>
                  </a:lnTo>
                  <a:lnTo>
                    <a:pt x="21600" y="0"/>
                  </a:lnTo>
                  <a:cubicBezTo>
                    <a:pt x="21600" y="0"/>
                    <a:pt x="21600" y="1152"/>
                    <a:pt x="21600" y="1152"/>
                  </a:cubicBezTo>
                  <a:close/>
                </a:path>
              </a:pathLst>
            </a:custGeom>
            <a:solidFill>
              <a:srgbClr val="C1C6CA">
                <a:alpha val="7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5" name="Shape 2549"/>
            <p:cNvSpPr/>
            <p:nvPr/>
          </p:nvSpPr>
          <p:spPr>
            <a:xfrm>
              <a:off x="2062216" y="17626"/>
              <a:ext cx="523761" cy="1374460"/>
            </a:xfrm>
            <a:custGeom>
              <a:avLst/>
              <a:gdLst/>
              <a:ahLst/>
              <a:cxnLst>
                <a:cxn ang="0">
                  <a:pos x="wd2" y="hd2"/>
                </a:cxn>
                <a:cxn ang="5400000">
                  <a:pos x="wd2" y="hd2"/>
                </a:cxn>
                <a:cxn ang="10800000">
                  <a:pos x="wd2" y="hd2"/>
                </a:cxn>
                <a:cxn ang="16200000">
                  <a:pos x="wd2" y="hd2"/>
                </a:cxn>
              </a:cxnLst>
              <a:rect l="0" t="0" r="r" b="b"/>
              <a:pathLst>
                <a:path w="21413" h="21600" extrusionOk="0">
                  <a:moveTo>
                    <a:pt x="21391" y="17954"/>
                  </a:moveTo>
                  <a:lnTo>
                    <a:pt x="21391" y="4312"/>
                  </a:lnTo>
                  <a:cubicBezTo>
                    <a:pt x="21391" y="1572"/>
                    <a:pt x="18120" y="0"/>
                    <a:pt x="12416" y="0"/>
                  </a:cubicBezTo>
                  <a:cubicBezTo>
                    <a:pt x="6906" y="0"/>
                    <a:pt x="4637" y="1784"/>
                    <a:pt x="4208" y="2728"/>
                  </a:cubicBezTo>
                  <a:lnTo>
                    <a:pt x="4197" y="7089"/>
                  </a:lnTo>
                  <a:lnTo>
                    <a:pt x="6880" y="7089"/>
                  </a:lnTo>
                  <a:lnTo>
                    <a:pt x="6880" y="2868"/>
                  </a:lnTo>
                  <a:cubicBezTo>
                    <a:pt x="7040" y="2591"/>
                    <a:pt x="8129" y="1035"/>
                    <a:pt x="12416" y="1035"/>
                  </a:cubicBezTo>
                  <a:cubicBezTo>
                    <a:pt x="16584" y="1035"/>
                    <a:pt x="18699" y="2138"/>
                    <a:pt x="18699" y="4312"/>
                  </a:cubicBezTo>
                  <a:lnTo>
                    <a:pt x="18699" y="17977"/>
                  </a:lnTo>
                  <a:lnTo>
                    <a:pt x="18706" y="18032"/>
                  </a:lnTo>
                  <a:cubicBezTo>
                    <a:pt x="18708" y="18042"/>
                    <a:pt x="18958" y="19074"/>
                    <a:pt x="17258" y="19796"/>
                  </a:cubicBezTo>
                  <a:cubicBezTo>
                    <a:pt x="16060" y="20306"/>
                    <a:pt x="14128" y="20565"/>
                    <a:pt x="11518" y="20565"/>
                  </a:cubicBezTo>
                  <a:cubicBezTo>
                    <a:pt x="4058" y="20565"/>
                    <a:pt x="2693" y="18628"/>
                    <a:pt x="2693" y="14815"/>
                  </a:cubicBezTo>
                  <a:lnTo>
                    <a:pt x="2693" y="6811"/>
                  </a:lnTo>
                  <a:cubicBezTo>
                    <a:pt x="2693" y="6525"/>
                    <a:pt x="2091" y="6294"/>
                    <a:pt x="1346" y="6294"/>
                  </a:cubicBezTo>
                  <a:cubicBezTo>
                    <a:pt x="602" y="6294"/>
                    <a:pt x="0" y="6525"/>
                    <a:pt x="0" y="6811"/>
                  </a:cubicBezTo>
                  <a:lnTo>
                    <a:pt x="0" y="14815"/>
                  </a:lnTo>
                  <a:cubicBezTo>
                    <a:pt x="0" y="17353"/>
                    <a:pt x="0" y="21600"/>
                    <a:pt x="11518" y="21600"/>
                  </a:cubicBezTo>
                  <a:cubicBezTo>
                    <a:pt x="14939" y="21600"/>
                    <a:pt x="17550" y="21222"/>
                    <a:pt x="19281" y="20480"/>
                  </a:cubicBezTo>
                  <a:cubicBezTo>
                    <a:pt x="21600" y="19484"/>
                    <a:pt x="21440" y="18185"/>
                    <a:pt x="21391" y="17954"/>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6" name="Shape 2550"/>
            <p:cNvSpPr/>
            <p:nvPr/>
          </p:nvSpPr>
          <p:spPr>
            <a:xfrm>
              <a:off x="2414733" y="352516"/>
              <a:ext cx="65856" cy="101830"/>
            </a:xfrm>
            <a:custGeom>
              <a:avLst/>
              <a:gdLst/>
              <a:ahLst/>
              <a:cxnLst>
                <a:cxn ang="0">
                  <a:pos x="wd2" y="hd2"/>
                </a:cxn>
                <a:cxn ang="5400000">
                  <a:pos x="wd2" y="hd2"/>
                </a:cxn>
                <a:cxn ang="10800000">
                  <a:pos x="wd2" y="hd2"/>
                </a:cxn>
                <a:cxn ang="16200000">
                  <a:pos x="wd2" y="hd2"/>
                </a:cxn>
              </a:cxnLst>
              <a:rect l="0" t="0" r="r" b="b"/>
              <a:pathLst>
                <a:path w="21600" h="21600" extrusionOk="0">
                  <a:moveTo>
                    <a:pt x="21600" y="6988"/>
                  </a:moveTo>
                  <a:cubicBezTo>
                    <a:pt x="21600" y="3133"/>
                    <a:pt x="16767" y="0"/>
                    <a:pt x="10800" y="0"/>
                  </a:cubicBezTo>
                  <a:cubicBezTo>
                    <a:pt x="4833" y="0"/>
                    <a:pt x="0" y="3133"/>
                    <a:pt x="0" y="6988"/>
                  </a:cubicBezTo>
                  <a:lnTo>
                    <a:pt x="0" y="21600"/>
                  </a:lnTo>
                  <a:lnTo>
                    <a:pt x="21600" y="21600"/>
                  </a:lnTo>
                  <a:cubicBezTo>
                    <a:pt x="21600" y="21600"/>
                    <a:pt x="21600" y="6988"/>
                    <a:pt x="21600" y="6988"/>
                  </a:cubicBezTo>
                  <a:close/>
                </a:path>
              </a:pathLst>
            </a:custGeom>
            <a:solidFill>
              <a:srgbClr val="FFC00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
          <p:nvSpPr>
            <p:cNvPr id="37" name="Shape 2551"/>
            <p:cNvSpPr/>
            <p:nvPr/>
          </p:nvSpPr>
          <p:spPr>
            <a:xfrm>
              <a:off x="2026964" y="0"/>
              <a:ext cx="523750" cy="1374460"/>
            </a:xfrm>
            <a:custGeom>
              <a:avLst/>
              <a:gdLst/>
              <a:ahLst/>
              <a:cxnLst>
                <a:cxn ang="0">
                  <a:pos x="wd2" y="hd2"/>
                </a:cxn>
                <a:cxn ang="5400000">
                  <a:pos x="wd2" y="hd2"/>
                </a:cxn>
                <a:cxn ang="10800000">
                  <a:pos x="wd2" y="hd2"/>
                </a:cxn>
                <a:cxn ang="16200000">
                  <a:pos x="wd2" y="hd2"/>
                </a:cxn>
              </a:cxnLst>
              <a:rect l="0" t="0" r="r" b="b"/>
              <a:pathLst>
                <a:path w="21414" h="21600" extrusionOk="0">
                  <a:moveTo>
                    <a:pt x="21391" y="17955"/>
                  </a:moveTo>
                  <a:lnTo>
                    <a:pt x="21391" y="4313"/>
                  </a:lnTo>
                  <a:cubicBezTo>
                    <a:pt x="21391" y="1572"/>
                    <a:pt x="18120" y="0"/>
                    <a:pt x="12415" y="0"/>
                  </a:cubicBezTo>
                  <a:cubicBezTo>
                    <a:pt x="6905" y="0"/>
                    <a:pt x="4637" y="1785"/>
                    <a:pt x="4207" y="2729"/>
                  </a:cubicBezTo>
                  <a:lnTo>
                    <a:pt x="4197" y="7090"/>
                  </a:lnTo>
                  <a:lnTo>
                    <a:pt x="6880" y="7090"/>
                  </a:lnTo>
                  <a:lnTo>
                    <a:pt x="6880" y="2870"/>
                  </a:lnTo>
                  <a:cubicBezTo>
                    <a:pt x="7040" y="2592"/>
                    <a:pt x="8129" y="1035"/>
                    <a:pt x="12415" y="1035"/>
                  </a:cubicBezTo>
                  <a:cubicBezTo>
                    <a:pt x="16584" y="1035"/>
                    <a:pt x="18698" y="2138"/>
                    <a:pt x="18698" y="4313"/>
                  </a:cubicBezTo>
                  <a:lnTo>
                    <a:pt x="18698" y="17977"/>
                  </a:lnTo>
                  <a:lnTo>
                    <a:pt x="18706" y="18033"/>
                  </a:lnTo>
                  <a:cubicBezTo>
                    <a:pt x="18708" y="18043"/>
                    <a:pt x="18958" y="19075"/>
                    <a:pt x="17259" y="19797"/>
                  </a:cubicBezTo>
                  <a:cubicBezTo>
                    <a:pt x="16060" y="20307"/>
                    <a:pt x="14128" y="20565"/>
                    <a:pt x="11518" y="20565"/>
                  </a:cubicBezTo>
                  <a:cubicBezTo>
                    <a:pt x="4058" y="20565"/>
                    <a:pt x="2693" y="18629"/>
                    <a:pt x="2693" y="14816"/>
                  </a:cubicBezTo>
                  <a:lnTo>
                    <a:pt x="2693" y="6812"/>
                  </a:lnTo>
                  <a:cubicBezTo>
                    <a:pt x="2693" y="6526"/>
                    <a:pt x="2090" y="6294"/>
                    <a:pt x="1346" y="6294"/>
                  </a:cubicBezTo>
                  <a:cubicBezTo>
                    <a:pt x="602" y="6294"/>
                    <a:pt x="0" y="6526"/>
                    <a:pt x="0" y="6812"/>
                  </a:cubicBezTo>
                  <a:lnTo>
                    <a:pt x="0" y="14816"/>
                  </a:lnTo>
                  <a:cubicBezTo>
                    <a:pt x="0" y="17353"/>
                    <a:pt x="0" y="21600"/>
                    <a:pt x="11518" y="21600"/>
                  </a:cubicBezTo>
                  <a:cubicBezTo>
                    <a:pt x="14939" y="21600"/>
                    <a:pt x="17550" y="21224"/>
                    <a:pt x="19281" y="20480"/>
                  </a:cubicBezTo>
                  <a:cubicBezTo>
                    <a:pt x="21600" y="19485"/>
                    <a:pt x="21441" y="18185"/>
                    <a:pt x="21391" y="17955"/>
                  </a:cubicBezTo>
                  <a:close/>
                </a:path>
              </a:pathLst>
            </a:custGeom>
            <a:solidFill>
              <a:srgbClr val="FFC000"/>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grpSp>
      <p:sp>
        <p:nvSpPr>
          <p:cNvPr id="54" name="Shape 2603"/>
          <p:cNvSpPr/>
          <p:nvPr/>
        </p:nvSpPr>
        <p:spPr>
          <a:xfrm>
            <a:off x="492579" y="2554635"/>
            <a:ext cx="1108894" cy="8655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algn="l">
              <a:lnSpc>
                <a:spcPct val="80000"/>
              </a:lnSpc>
              <a:spcBef>
                <a:spcPts val="500"/>
              </a:spcBef>
              <a:defRPr sz="2500">
                <a:solidFill>
                  <a:srgbClr val="00B9F7"/>
                </a:solidFill>
                <a:latin typeface="Arimo"/>
                <a:ea typeface="Arimo"/>
                <a:cs typeface="Arimo"/>
                <a:sym typeface="Arimo"/>
              </a:defRPr>
            </a:lvl1pPr>
          </a:lstStyle>
          <a:p>
            <a:pPr lvl="0" algn="ctr">
              <a:defRPr sz="1800">
                <a:solidFill>
                  <a:srgbClr val="000000"/>
                </a:solidFill>
              </a:defRPr>
            </a:pPr>
            <a:r>
              <a:rPr lang="en-US" sz="2800" dirty="0">
                <a:solidFill>
                  <a:schemeClr val="bg1"/>
                </a:solidFill>
              </a:rPr>
              <a:t>Close the Gap</a:t>
            </a:r>
            <a:endParaRPr sz="2800" dirty="0">
              <a:solidFill>
                <a:schemeClr val="bg1"/>
              </a:solidFill>
            </a:endParaRPr>
          </a:p>
        </p:txBody>
      </p:sp>
      <p:sp>
        <p:nvSpPr>
          <p:cNvPr id="56" name="Shape 2605"/>
          <p:cNvSpPr/>
          <p:nvPr/>
        </p:nvSpPr>
        <p:spPr>
          <a:xfrm>
            <a:off x="2769695" y="2607747"/>
            <a:ext cx="1399397" cy="5870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algn="l">
              <a:lnSpc>
                <a:spcPct val="80000"/>
              </a:lnSpc>
              <a:spcBef>
                <a:spcPts val="500"/>
              </a:spcBef>
              <a:defRPr sz="2500">
                <a:solidFill>
                  <a:srgbClr val="00BAA7"/>
                </a:solidFill>
                <a:latin typeface="Arimo"/>
                <a:ea typeface="Arimo"/>
                <a:cs typeface="Arimo"/>
                <a:sym typeface="Arimo"/>
              </a:defRPr>
            </a:lvl1pPr>
          </a:lstStyle>
          <a:p>
            <a:pPr lvl="0" algn="ctr">
              <a:defRPr sz="1800">
                <a:solidFill>
                  <a:srgbClr val="000000"/>
                </a:solidFill>
              </a:defRPr>
            </a:pPr>
            <a:r>
              <a:rPr lang="en-US" sz="2400" dirty="0">
                <a:solidFill>
                  <a:schemeClr val="tx1"/>
                </a:solidFill>
              </a:rPr>
              <a:t>Common Language</a:t>
            </a:r>
            <a:endParaRPr sz="2400" dirty="0">
              <a:solidFill>
                <a:schemeClr val="tx1"/>
              </a:solidFill>
            </a:endParaRPr>
          </a:p>
        </p:txBody>
      </p:sp>
      <p:sp>
        <p:nvSpPr>
          <p:cNvPr id="58" name="Shape 2607"/>
          <p:cNvSpPr/>
          <p:nvPr/>
        </p:nvSpPr>
        <p:spPr>
          <a:xfrm>
            <a:off x="4946330" y="2632136"/>
            <a:ext cx="1768841" cy="77690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noAutofit/>
          </a:bodyPr>
          <a:lstStyle>
            <a:lvl1pPr algn="l">
              <a:lnSpc>
                <a:spcPct val="80000"/>
              </a:lnSpc>
              <a:spcBef>
                <a:spcPts val="500"/>
              </a:spcBef>
              <a:defRPr sz="2500">
                <a:solidFill>
                  <a:srgbClr val="FFFFFF"/>
                </a:solidFill>
                <a:latin typeface="Arimo"/>
                <a:ea typeface="Arimo"/>
                <a:cs typeface="Arimo"/>
                <a:sym typeface="Arimo"/>
              </a:defRPr>
            </a:lvl1pPr>
          </a:lstStyle>
          <a:p>
            <a:pPr lvl="0" algn="ctr">
              <a:defRPr sz="1800">
                <a:solidFill>
                  <a:srgbClr val="000000"/>
                </a:solidFill>
              </a:defRPr>
            </a:pPr>
            <a:r>
              <a:rPr lang="en-US" sz="2400" dirty="0">
                <a:solidFill>
                  <a:schemeClr val="bg1"/>
                </a:solidFill>
              </a:rPr>
              <a:t>Guidelines and Advising</a:t>
            </a:r>
            <a:endParaRPr sz="2400" dirty="0">
              <a:solidFill>
                <a:schemeClr val="bg1"/>
              </a:solidFill>
            </a:endParaRPr>
          </a:p>
        </p:txBody>
      </p:sp>
      <p:sp>
        <p:nvSpPr>
          <p:cNvPr id="60" name="Shape 2609"/>
          <p:cNvSpPr/>
          <p:nvPr/>
        </p:nvSpPr>
        <p:spPr>
          <a:xfrm>
            <a:off x="7242611" y="2521481"/>
            <a:ext cx="1495803" cy="108435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noAutofit/>
          </a:bodyPr>
          <a:lstStyle>
            <a:lvl1pPr algn="l">
              <a:lnSpc>
                <a:spcPct val="80000"/>
              </a:lnSpc>
              <a:spcBef>
                <a:spcPts val="500"/>
              </a:spcBef>
              <a:defRPr sz="2500">
                <a:solidFill>
                  <a:srgbClr val="FFC000"/>
                </a:solidFill>
                <a:latin typeface="Arimo"/>
                <a:ea typeface="Arimo"/>
                <a:cs typeface="Arimo"/>
                <a:sym typeface="Arimo"/>
              </a:defRPr>
            </a:lvl1pPr>
          </a:lstStyle>
          <a:p>
            <a:pPr lvl="0" algn="ctr">
              <a:defRPr sz="1800">
                <a:solidFill>
                  <a:srgbClr val="000000"/>
                </a:solidFill>
              </a:defRPr>
            </a:pPr>
            <a:r>
              <a:rPr lang="en-US" sz="1800" dirty="0">
                <a:solidFill>
                  <a:schemeClr val="tx1"/>
                </a:solidFill>
              </a:rPr>
              <a:t>Identification and Assessment for Hiring</a:t>
            </a:r>
            <a:endParaRPr sz="1800" dirty="0">
              <a:solidFill>
                <a:schemeClr val="tx1"/>
              </a:solidFill>
            </a:endParaRPr>
          </a:p>
        </p:txBody>
      </p:sp>
      <p:pic>
        <p:nvPicPr>
          <p:cNvPr id="64" name="Picture 2" descr="SuccessBound logo">
            <a:extLst>
              <a:ext uri="{FF2B5EF4-FFF2-40B4-BE49-F238E27FC236}">
                <a16:creationId xmlns:a16="http://schemas.microsoft.com/office/drawing/2014/main" id="{04D87E2F-CA5E-4A18-9332-FA7C94604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9544" y="5296170"/>
            <a:ext cx="2080282" cy="922259"/>
          </a:xfrm>
          <a:prstGeom prst="rect">
            <a:avLst/>
          </a:prstGeom>
          <a:noFill/>
          <a:extLst>
            <a:ext uri="{909E8E84-426E-40DD-AFC4-6F175D3DCCD1}">
              <a14:hiddenFill xmlns:a14="http://schemas.microsoft.com/office/drawing/2010/main">
                <a:solidFill>
                  <a:srgbClr val="FFFFFF"/>
                </a:solidFill>
              </a14:hiddenFill>
            </a:ext>
          </a:extLst>
        </p:spPr>
      </p:pic>
      <p:sp>
        <p:nvSpPr>
          <p:cNvPr id="86" name="Content Placeholder 2">
            <a:extLst>
              <a:ext uri="{FF2B5EF4-FFF2-40B4-BE49-F238E27FC236}">
                <a16:creationId xmlns:a16="http://schemas.microsoft.com/office/drawing/2014/main" id="{B0E280B7-1225-465A-A290-EF9F1B35C146}"/>
              </a:ext>
            </a:extLst>
          </p:cNvPr>
          <p:cNvSpPr txBox="1">
            <a:spLocks/>
          </p:cNvSpPr>
          <p:nvPr/>
        </p:nvSpPr>
        <p:spPr>
          <a:xfrm>
            <a:off x="3769388" y="769378"/>
            <a:ext cx="1636145"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Methodology</a:t>
            </a:r>
          </a:p>
        </p:txBody>
      </p:sp>
      <p:sp>
        <p:nvSpPr>
          <p:cNvPr id="61" name="Title 1">
            <a:extLst>
              <a:ext uri="{FF2B5EF4-FFF2-40B4-BE49-F238E27FC236}">
                <a16:creationId xmlns:a16="http://schemas.microsoft.com/office/drawing/2014/main" id="{66EE39BC-CA5D-4766-B0BD-5F2470C6B200}"/>
              </a:ext>
            </a:extLst>
          </p:cNvPr>
          <p:cNvSpPr>
            <a:spLocks noGrp="1"/>
          </p:cNvSpPr>
          <p:nvPr>
            <p:ph type="title"/>
          </p:nvPr>
        </p:nvSpPr>
        <p:spPr>
          <a:xfrm>
            <a:off x="422682" y="185029"/>
            <a:ext cx="8229600" cy="646331"/>
          </a:xfrm>
        </p:spPr>
        <p:txBody>
          <a:bodyPr/>
          <a:lstStyle/>
          <a:p>
            <a:pPr algn="ctr"/>
            <a:r>
              <a:rPr lang="en-US" dirty="0"/>
              <a:t>OhioMeansJobs-Readiness Seal</a:t>
            </a:r>
          </a:p>
        </p:txBody>
      </p:sp>
      <p:sp>
        <p:nvSpPr>
          <p:cNvPr id="83" name="Shape 2529"/>
          <p:cNvSpPr/>
          <p:nvPr/>
        </p:nvSpPr>
        <p:spPr>
          <a:xfrm>
            <a:off x="4774301" y="1940198"/>
            <a:ext cx="2111468" cy="242682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5495" y="20936"/>
                  <a:pt x="0" y="21216"/>
                </a:cubicBezTo>
                <a:lnTo>
                  <a:pt x="0" y="0"/>
                </a:lnTo>
                <a:lnTo>
                  <a:pt x="21600" y="0"/>
                </a:lnTo>
                <a:lnTo>
                  <a:pt x="21600" y="12584"/>
                </a:lnTo>
                <a:cubicBezTo>
                  <a:pt x="21600" y="13905"/>
                  <a:pt x="21433" y="17557"/>
                  <a:pt x="21600" y="21600"/>
                </a:cubicBezTo>
                <a:close/>
              </a:path>
            </a:pathLst>
          </a:custGeom>
          <a:solidFill>
            <a:srgbClr val="000000">
              <a:alpha val="15000"/>
            </a:srgbClr>
          </a:solidFill>
          <a:ln w="12700" cap="flat">
            <a:noFill/>
            <a:miter lim="400000"/>
          </a:ln>
          <a:effectLst/>
        </p:spPr>
        <p:txBody>
          <a:bodyPr wrap="square" lIns="28575" tIns="28575" rIns="28575" bIns="28575" numCol="1" anchor="ctr">
            <a:noAutofit/>
          </a:bodyPr>
          <a:lstStyle/>
          <a:p>
            <a:pPr defTabSz="1285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p>
        </p:txBody>
      </p:sp>
    </p:spTree>
    <p:extLst>
      <p:ext uri="{BB962C8B-B14F-4D97-AF65-F5344CB8AC3E}">
        <p14:creationId xmlns:p14="http://schemas.microsoft.com/office/powerpoint/2010/main" val="329349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high school student clipart">
            <a:extLst>
              <a:ext uri="{FF2B5EF4-FFF2-40B4-BE49-F238E27FC236}">
                <a16:creationId xmlns:a16="http://schemas.microsoft.com/office/drawing/2014/main" id="{2DB8F30B-D28D-4672-B5DA-B990A2AD77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91" r="3766" b="-2"/>
          <a:stretch/>
        </p:blipFill>
        <p:spPr bwMode="auto">
          <a:xfrm>
            <a:off x="3840480" y="1904281"/>
            <a:ext cx="4674870" cy="42726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5"/>
            <a:ext cx="7886700" cy="1325563"/>
          </a:xfrm>
        </p:spPr>
        <p:txBody>
          <a:bodyPr>
            <a:normAutofit/>
          </a:bodyPr>
          <a:lstStyle/>
          <a:p>
            <a:r>
              <a:rPr lang="en-US"/>
              <a:t>Who is the OhioMeansJobs-Readiness Seal for?</a:t>
            </a:r>
          </a:p>
        </p:txBody>
      </p:sp>
      <p:sp>
        <p:nvSpPr>
          <p:cNvPr id="9" name="Content Placeholder 8">
            <a:extLst>
              <a:ext uri="{FF2B5EF4-FFF2-40B4-BE49-F238E27FC236}">
                <a16:creationId xmlns:a16="http://schemas.microsoft.com/office/drawing/2014/main" id="{BB500FFB-9DAB-4D12-B5B8-B5A43D91A412}"/>
              </a:ext>
            </a:extLst>
          </p:cNvPr>
          <p:cNvSpPr>
            <a:spLocks noGrp="1"/>
          </p:cNvSpPr>
          <p:nvPr>
            <p:ph idx="1"/>
          </p:nvPr>
        </p:nvSpPr>
        <p:spPr>
          <a:xfrm>
            <a:off x="221674" y="1825625"/>
            <a:ext cx="4313382" cy="4351338"/>
          </a:xfrm>
        </p:spPr>
        <p:txBody>
          <a:bodyPr>
            <a:normAutofit/>
          </a:bodyPr>
          <a:lstStyle/>
          <a:p>
            <a:r>
              <a:rPr lang="en-US" sz="1700" dirty="0"/>
              <a:t>A formal designation high school students can earn on their diplomas and transcripts </a:t>
            </a:r>
          </a:p>
          <a:p>
            <a:endParaRPr lang="en-US" sz="1700" dirty="0"/>
          </a:p>
          <a:p>
            <a:r>
              <a:rPr lang="en-US" sz="1700" dirty="0"/>
              <a:t>Shows students have the personal strengths, strong work ethic and professional experience that businesses need.</a:t>
            </a:r>
          </a:p>
          <a:p>
            <a:pPr marL="0" indent="0">
              <a:buNone/>
            </a:pPr>
            <a:endParaRPr lang="en-US" sz="1700" dirty="0"/>
          </a:p>
          <a:p>
            <a:r>
              <a:rPr lang="en-US" sz="1700" dirty="0"/>
              <a:t>Available for the graduating classes of 2018 as a </a:t>
            </a:r>
            <a:r>
              <a:rPr lang="en-US" sz="1700" dirty="0">
                <a:hlinkClick r:id="rId4"/>
              </a:rPr>
              <a:t>graduation option</a:t>
            </a:r>
            <a:r>
              <a:rPr lang="en-US" sz="1700" dirty="0"/>
              <a:t>.</a:t>
            </a:r>
          </a:p>
        </p:txBody>
      </p:sp>
    </p:spTree>
    <p:extLst>
      <p:ext uri="{BB962C8B-B14F-4D97-AF65-F5344CB8AC3E}">
        <p14:creationId xmlns:p14="http://schemas.microsoft.com/office/powerpoint/2010/main" val="40839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pPr algn="ctr"/>
            <a:r>
              <a:rPr lang="en-US" dirty="0"/>
              <a:t>OhioMeansJobs-Readiness Seal</a:t>
            </a:r>
          </a:p>
        </p:txBody>
      </p:sp>
      <p:sp>
        <p:nvSpPr>
          <p:cNvPr id="3" name="Content Placeholder 2"/>
          <p:cNvSpPr>
            <a:spLocks noGrp="1"/>
          </p:cNvSpPr>
          <p:nvPr>
            <p:ph idx="1"/>
          </p:nvPr>
        </p:nvSpPr>
        <p:spPr>
          <a:xfrm>
            <a:off x="542259" y="1897827"/>
            <a:ext cx="6772940" cy="639941"/>
          </a:xfrm>
        </p:spPr>
        <p:txBody>
          <a:bodyPr/>
          <a:lstStyle/>
          <a:p>
            <a:pPr marL="0" indent="0">
              <a:buNone/>
            </a:pPr>
            <a:r>
              <a:rPr lang="en-US" b="1" dirty="0">
                <a:solidFill>
                  <a:srgbClr val="6CAEDF"/>
                </a:solidFill>
              </a:rPr>
              <a:t>15</a:t>
            </a:r>
            <a:r>
              <a:rPr lang="en-US" dirty="0"/>
              <a:t> “Professional Skills”</a:t>
            </a:r>
          </a:p>
        </p:txBody>
      </p:sp>
      <p:sp>
        <p:nvSpPr>
          <p:cNvPr id="7" name="Content Placeholder 2"/>
          <p:cNvSpPr txBox="1">
            <a:spLocks/>
          </p:cNvSpPr>
          <p:nvPr/>
        </p:nvSpPr>
        <p:spPr>
          <a:xfrm>
            <a:off x="542259" y="3332064"/>
            <a:ext cx="5773479" cy="616797"/>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b="1" dirty="0">
                <a:solidFill>
                  <a:srgbClr val="6CAEDF"/>
                </a:solidFill>
              </a:rPr>
              <a:t>3+ </a:t>
            </a:r>
            <a:r>
              <a:rPr lang="en-US" dirty="0"/>
              <a:t>Mentors</a:t>
            </a:r>
          </a:p>
        </p:txBody>
      </p:sp>
      <p:sp>
        <p:nvSpPr>
          <p:cNvPr id="8" name="Content Placeholder 2"/>
          <p:cNvSpPr txBox="1">
            <a:spLocks/>
          </p:cNvSpPr>
          <p:nvPr/>
        </p:nvSpPr>
        <p:spPr>
          <a:xfrm>
            <a:off x="457200" y="4743157"/>
            <a:ext cx="5773479" cy="62122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b="1" dirty="0">
                <a:solidFill>
                  <a:srgbClr val="6CAEDF"/>
                </a:solidFill>
              </a:rPr>
              <a:t>140,600</a:t>
            </a:r>
            <a:r>
              <a:rPr lang="en-US" dirty="0"/>
              <a:t> High School Seniors</a:t>
            </a:r>
          </a:p>
        </p:txBody>
      </p:sp>
      <p:pic>
        <p:nvPicPr>
          <p:cNvPr id="9" name="Picture 2" descr="OMJ_ReadinessSeal.png">
            <a:extLst>
              <a:ext uri="{FF2B5EF4-FFF2-40B4-BE49-F238E27FC236}">
                <a16:creationId xmlns:a16="http://schemas.microsoft.com/office/drawing/2014/main" id="{BAC4811D-E02B-496E-87CF-08BC1145D4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7740" y="1204821"/>
            <a:ext cx="4135796" cy="4135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57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MJ_ReadinessSeal.png">
            <a:extLst>
              <a:ext uri="{FF2B5EF4-FFF2-40B4-BE49-F238E27FC236}">
                <a16:creationId xmlns:a16="http://schemas.microsoft.com/office/drawing/2014/main" id="{13F6DD48-7DD6-4558-9B46-5FC1630300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953" y="2554950"/>
            <a:ext cx="3101847" cy="31018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A50A15A-9C2D-42F8-A839-3087552B1EAE}"/>
              </a:ext>
            </a:extLst>
          </p:cNvPr>
          <p:cNvSpPr txBox="1"/>
          <p:nvPr/>
        </p:nvSpPr>
        <p:spPr>
          <a:xfrm>
            <a:off x="403342" y="2528503"/>
            <a:ext cx="4952430" cy="3539430"/>
          </a:xfrm>
          <a:prstGeom prst="rect">
            <a:avLst/>
          </a:prstGeom>
          <a:noFill/>
        </p:spPr>
        <p:txBody>
          <a:bodyPr wrap="square" numCol="1" rtlCol="0">
            <a:spAutoFit/>
          </a:bodyPr>
          <a:lstStyle/>
          <a:p>
            <a:pPr marL="257175" indent="-257175">
              <a:buFont typeface="+mj-lt"/>
              <a:buAutoNum type="arabicPeriod"/>
            </a:pPr>
            <a:r>
              <a:rPr lang="en-US" sz="2800" dirty="0">
                <a:solidFill>
                  <a:srgbClr val="FF0000"/>
                </a:solidFill>
                <a:latin typeface="Arial" panose="020B0604020202020204" pitchFamily="34" charset="0"/>
                <a:cs typeface="Arial" panose="020B0604020202020204" pitchFamily="34" charset="0"/>
              </a:rPr>
              <a:t>Drug-free pledge</a:t>
            </a:r>
          </a:p>
          <a:p>
            <a:pPr marL="257175" indent="-257175">
              <a:buFont typeface="+mj-lt"/>
              <a:buAutoNum type="arabicPeriod"/>
            </a:pPr>
            <a:r>
              <a:rPr lang="en-US" sz="2800" dirty="0">
                <a:latin typeface="Arial" panose="020B0604020202020204" pitchFamily="34" charset="0"/>
                <a:cs typeface="Arial" panose="020B0604020202020204" pitchFamily="34" charset="0"/>
              </a:rPr>
              <a:t>Reliability</a:t>
            </a:r>
          </a:p>
          <a:p>
            <a:pPr marL="257175" indent="-257175">
              <a:buFont typeface="+mj-lt"/>
              <a:buAutoNum type="arabicPeriod"/>
            </a:pPr>
            <a:r>
              <a:rPr lang="en-US" sz="2800" dirty="0">
                <a:latin typeface="Arial" panose="020B0604020202020204" pitchFamily="34" charset="0"/>
                <a:cs typeface="Arial" panose="020B0604020202020204" pitchFamily="34" charset="0"/>
              </a:rPr>
              <a:t>Work ethic</a:t>
            </a:r>
          </a:p>
          <a:p>
            <a:pPr marL="257175" indent="-257175">
              <a:buFont typeface="+mj-lt"/>
              <a:buAutoNum type="arabicPeriod"/>
            </a:pPr>
            <a:r>
              <a:rPr lang="en-US" sz="2800" dirty="0">
                <a:latin typeface="Arial" panose="020B0604020202020204" pitchFamily="34" charset="0"/>
                <a:cs typeface="Arial" panose="020B0604020202020204" pitchFamily="34" charset="0"/>
              </a:rPr>
              <a:t>Punctuality</a:t>
            </a:r>
          </a:p>
          <a:p>
            <a:pPr marL="257175" indent="-257175">
              <a:buFont typeface="+mj-lt"/>
              <a:buAutoNum type="arabicPeriod"/>
            </a:pPr>
            <a:r>
              <a:rPr lang="en-US" sz="2800" dirty="0">
                <a:latin typeface="Arial" panose="020B0604020202020204" pitchFamily="34" charset="0"/>
                <a:cs typeface="Arial" panose="020B0604020202020204" pitchFamily="34" charset="0"/>
              </a:rPr>
              <a:t>Discipline</a:t>
            </a:r>
          </a:p>
          <a:p>
            <a:pPr marL="257175" indent="-257175">
              <a:buFont typeface="+mj-lt"/>
              <a:buAutoNum type="arabicPeriod"/>
            </a:pPr>
            <a:r>
              <a:rPr lang="en-US" sz="2800" dirty="0">
                <a:latin typeface="Arial" panose="020B0604020202020204" pitchFamily="34" charset="0"/>
                <a:cs typeface="Arial" panose="020B0604020202020204" pitchFamily="34" charset="0"/>
              </a:rPr>
              <a:t>Teamwork/collaboration</a:t>
            </a:r>
          </a:p>
          <a:p>
            <a:pPr marL="257175" indent="-257175">
              <a:buFont typeface="+mj-lt"/>
              <a:buAutoNum type="arabicPeriod"/>
            </a:pPr>
            <a:r>
              <a:rPr lang="en-US" sz="2800" dirty="0">
                <a:latin typeface="Arial" panose="020B0604020202020204" pitchFamily="34" charset="0"/>
                <a:cs typeface="Arial" panose="020B0604020202020204" pitchFamily="34" charset="0"/>
              </a:rPr>
              <a:t>Professionalism</a:t>
            </a:r>
          </a:p>
          <a:p>
            <a:pPr marL="257175" indent="-257175">
              <a:buFont typeface="+mj-lt"/>
              <a:buAutoNum type="arabicPeriod"/>
            </a:pPr>
            <a:r>
              <a:rPr lang="en-US" sz="2800" dirty="0">
                <a:latin typeface="Arial" panose="020B0604020202020204" pitchFamily="34" charset="0"/>
                <a:cs typeface="Arial" panose="020B0604020202020204" pitchFamily="34" charset="0"/>
              </a:rPr>
              <a:t>Learning agility</a:t>
            </a:r>
          </a:p>
        </p:txBody>
      </p:sp>
      <p:sp>
        <p:nvSpPr>
          <p:cNvPr id="15" name="Content Placeholder 2">
            <a:extLst>
              <a:ext uri="{FF2B5EF4-FFF2-40B4-BE49-F238E27FC236}">
                <a16:creationId xmlns:a16="http://schemas.microsoft.com/office/drawing/2014/main" id="{5D520D63-4B88-41D3-83FF-D788C6FF9FAE}"/>
              </a:ext>
            </a:extLst>
          </p:cNvPr>
          <p:cNvSpPr txBox="1">
            <a:spLocks/>
          </p:cNvSpPr>
          <p:nvPr/>
        </p:nvSpPr>
        <p:spPr>
          <a:xfrm>
            <a:off x="3180328" y="823165"/>
            <a:ext cx="2783344"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Professional Skills</a:t>
            </a:r>
          </a:p>
        </p:txBody>
      </p:sp>
      <p:sp>
        <p:nvSpPr>
          <p:cNvPr id="7" name="Title 1">
            <a:extLst>
              <a:ext uri="{FF2B5EF4-FFF2-40B4-BE49-F238E27FC236}">
                <a16:creationId xmlns:a16="http://schemas.microsoft.com/office/drawing/2014/main" id="{BCCBA887-947B-42EC-9EF7-D071990EA9DD}"/>
              </a:ext>
            </a:extLst>
          </p:cNvPr>
          <p:cNvSpPr>
            <a:spLocks noGrp="1"/>
          </p:cNvSpPr>
          <p:nvPr>
            <p:ph type="title"/>
          </p:nvPr>
        </p:nvSpPr>
        <p:spPr>
          <a:xfrm>
            <a:off x="457200" y="192889"/>
            <a:ext cx="8229600" cy="646331"/>
          </a:xfrm>
        </p:spPr>
        <p:txBody>
          <a:bodyPr/>
          <a:lstStyle/>
          <a:p>
            <a:pPr algn="ctr"/>
            <a:r>
              <a:rPr lang="en-US" dirty="0"/>
              <a:t>OhioMeansJobs-Readiness Seal</a:t>
            </a:r>
          </a:p>
        </p:txBody>
      </p:sp>
      <p:pic>
        <p:nvPicPr>
          <p:cNvPr id="8" name="Picture 2" descr="SuccessBound logo">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46243"/>
            <a:ext cx="2494098" cy="110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30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MJ_ReadinessSeal.png">
            <a:extLst>
              <a:ext uri="{FF2B5EF4-FFF2-40B4-BE49-F238E27FC236}">
                <a16:creationId xmlns:a16="http://schemas.microsoft.com/office/drawing/2014/main" id="{13F6DD48-7DD6-4558-9B46-5FC1630300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589" y="2657075"/>
            <a:ext cx="3101847" cy="31018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uccessBound logo">
            <a:extLst>
              <a:ext uri="{FF2B5EF4-FFF2-40B4-BE49-F238E27FC236}">
                <a16:creationId xmlns:a16="http://schemas.microsoft.com/office/drawing/2014/main" id="{AA584893-4689-494B-806D-ADD4884A42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46243"/>
            <a:ext cx="2494098" cy="1105717"/>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5D520D63-4B88-41D3-83FF-D788C6FF9FAE}"/>
              </a:ext>
            </a:extLst>
          </p:cNvPr>
          <p:cNvSpPr txBox="1">
            <a:spLocks/>
          </p:cNvSpPr>
          <p:nvPr/>
        </p:nvSpPr>
        <p:spPr>
          <a:xfrm>
            <a:off x="3180328" y="823165"/>
            <a:ext cx="2783344"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Professional Skills</a:t>
            </a:r>
          </a:p>
        </p:txBody>
      </p:sp>
      <p:sp>
        <p:nvSpPr>
          <p:cNvPr id="7" name="Title 1">
            <a:extLst>
              <a:ext uri="{FF2B5EF4-FFF2-40B4-BE49-F238E27FC236}">
                <a16:creationId xmlns:a16="http://schemas.microsoft.com/office/drawing/2014/main" id="{BCCBA887-947B-42EC-9EF7-D071990EA9DD}"/>
              </a:ext>
            </a:extLst>
          </p:cNvPr>
          <p:cNvSpPr>
            <a:spLocks noGrp="1"/>
          </p:cNvSpPr>
          <p:nvPr>
            <p:ph type="title"/>
          </p:nvPr>
        </p:nvSpPr>
        <p:spPr>
          <a:xfrm>
            <a:off x="457200" y="192889"/>
            <a:ext cx="8229600" cy="646331"/>
          </a:xfrm>
        </p:spPr>
        <p:txBody>
          <a:bodyPr/>
          <a:lstStyle/>
          <a:p>
            <a:pPr algn="ctr"/>
            <a:r>
              <a:rPr lang="en-US" dirty="0"/>
              <a:t>OhioMeansJobs-Readiness Seal</a:t>
            </a:r>
          </a:p>
        </p:txBody>
      </p:sp>
      <p:sp>
        <p:nvSpPr>
          <p:cNvPr id="3" name="TextBox 2"/>
          <p:cNvSpPr txBox="1"/>
          <p:nvPr/>
        </p:nvSpPr>
        <p:spPr>
          <a:xfrm>
            <a:off x="3723194" y="2113807"/>
            <a:ext cx="5272364" cy="3970318"/>
          </a:xfrm>
          <a:prstGeom prst="rect">
            <a:avLst/>
          </a:prstGeom>
          <a:noFill/>
        </p:spPr>
        <p:txBody>
          <a:bodyPr wrap="square" rtlCol="0">
            <a:spAutoFit/>
          </a:bodyPr>
          <a:lstStyle/>
          <a:p>
            <a:pPr marL="457200" indent="-457200">
              <a:buFont typeface="+mj-lt"/>
              <a:buAutoNum type="arabicPeriod" startAt="9"/>
            </a:pPr>
            <a:r>
              <a:rPr lang="en-US" sz="2800" dirty="0">
                <a:latin typeface="Arial" panose="020B0604020202020204" pitchFamily="34" charset="0"/>
                <a:cs typeface="Arial" panose="020B0604020202020204" pitchFamily="34" charset="0"/>
              </a:rPr>
              <a:t>Critical thinking/problem solving</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Leadership</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Creativity/innovation</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Oral and written communications</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Digital technology</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Global/intercultural fluency</a:t>
            </a:r>
          </a:p>
          <a:p>
            <a:pPr marL="457200" indent="-457200">
              <a:buFont typeface="+mj-lt"/>
              <a:buAutoNum type="arabicPeriod" startAt="9"/>
            </a:pPr>
            <a:r>
              <a:rPr lang="en-US" sz="2800" dirty="0">
                <a:latin typeface="Arial" panose="020B0604020202020204" pitchFamily="34" charset="0"/>
                <a:cs typeface="Arial" panose="020B0604020202020204" pitchFamily="34" charset="0"/>
              </a:rPr>
              <a:t>Career management</a:t>
            </a:r>
          </a:p>
        </p:txBody>
      </p:sp>
    </p:spTree>
    <p:extLst>
      <p:ext uri="{BB962C8B-B14F-4D97-AF65-F5344CB8AC3E}">
        <p14:creationId xmlns:p14="http://schemas.microsoft.com/office/powerpoint/2010/main" val="197857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a:extLst>
              <a:ext uri="{FF2B5EF4-FFF2-40B4-BE49-F238E27FC236}">
                <a16:creationId xmlns:a16="http://schemas.microsoft.com/office/drawing/2014/main" id="{9AF52845-2FED-4DAF-B14E-C48AF343B3F5}"/>
              </a:ext>
            </a:extLst>
          </p:cNvPr>
          <p:cNvPicPr>
            <a:picLocks noChangeAspect="1"/>
          </p:cNvPicPr>
          <p:nvPr/>
        </p:nvPicPr>
        <p:blipFill>
          <a:blip r:embed="rId2"/>
          <a:stretch>
            <a:fillRect/>
          </a:stretch>
        </p:blipFill>
        <p:spPr>
          <a:xfrm>
            <a:off x="661481" y="1245484"/>
            <a:ext cx="7652825" cy="4846558"/>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B16CC209-7D93-4B1F-A390-741A30F61CA1}"/>
              </a:ext>
            </a:extLst>
          </p:cNvPr>
          <p:cNvSpPr txBox="1">
            <a:spLocks/>
          </p:cNvSpPr>
          <p:nvPr/>
        </p:nvSpPr>
        <p:spPr>
          <a:xfrm>
            <a:off x="3180328" y="839220"/>
            <a:ext cx="2783344"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Standardized Form</a:t>
            </a:r>
          </a:p>
        </p:txBody>
      </p:sp>
      <p:sp>
        <p:nvSpPr>
          <p:cNvPr id="7" name="Title 1">
            <a:extLst>
              <a:ext uri="{FF2B5EF4-FFF2-40B4-BE49-F238E27FC236}">
                <a16:creationId xmlns:a16="http://schemas.microsoft.com/office/drawing/2014/main" id="{28120257-A5CC-44A2-A85B-DCFFD05370C8}"/>
              </a:ext>
            </a:extLst>
          </p:cNvPr>
          <p:cNvSpPr>
            <a:spLocks noGrp="1"/>
          </p:cNvSpPr>
          <p:nvPr>
            <p:ph type="title"/>
          </p:nvPr>
        </p:nvSpPr>
        <p:spPr>
          <a:xfrm>
            <a:off x="457200" y="192889"/>
            <a:ext cx="8229600" cy="646331"/>
          </a:xfrm>
        </p:spPr>
        <p:txBody>
          <a:bodyPr/>
          <a:lstStyle/>
          <a:p>
            <a:pPr algn="ctr"/>
            <a:r>
              <a:rPr lang="en-US" dirty="0"/>
              <a:t>OhioMeansJobs-Readiness Seal</a:t>
            </a:r>
          </a:p>
        </p:txBody>
      </p:sp>
    </p:spTree>
    <p:extLst>
      <p:ext uri="{BB962C8B-B14F-4D97-AF65-F5344CB8AC3E}">
        <p14:creationId xmlns:p14="http://schemas.microsoft.com/office/powerpoint/2010/main" val="309862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E05BF763-69A5-4876-8B29-8C5CB6BFB9C0}"/>
              </a:ext>
            </a:extLst>
          </p:cNvPr>
          <p:cNvSpPr txBox="1">
            <a:spLocks/>
          </p:cNvSpPr>
          <p:nvPr/>
        </p:nvSpPr>
        <p:spPr>
          <a:xfrm>
            <a:off x="3723779" y="744172"/>
            <a:ext cx="2083633"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Skills Rubric</a:t>
            </a:r>
          </a:p>
        </p:txBody>
      </p:sp>
      <p:pic>
        <p:nvPicPr>
          <p:cNvPr id="5" name="Picture 4" descr="Screen Clipping">
            <a:extLst>
              <a:ext uri="{FF2B5EF4-FFF2-40B4-BE49-F238E27FC236}">
                <a16:creationId xmlns:a16="http://schemas.microsoft.com/office/drawing/2014/main" id="{DEAC8012-0B17-460D-A6E2-7008DFF10E5A}"/>
              </a:ext>
            </a:extLst>
          </p:cNvPr>
          <p:cNvPicPr>
            <a:picLocks noChangeAspect="1"/>
          </p:cNvPicPr>
          <p:nvPr/>
        </p:nvPicPr>
        <p:blipFill>
          <a:blip r:embed="rId3"/>
          <a:stretch>
            <a:fillRect/>
          </a:stretch>
        </p:blipFill>
        <p:spPr>
          <a:xfrm>
            <a:off x="303579" y="1150436"/>
            <a:ext cx="8501974" cy="4967048"/>
          </a:xfrm>
          <a:prstGeom prst="rect">
            <a:avLst/>
          </a:prstGeom>
          <a:ln>
            <a:noFill/>
          </a:ln>
          <a:effectLst>
            <a:outerShdw blurRad="292100" dist="139700" dir="2700000" algn="tl" rotWithShape="0">
              <a:srgbClr val="333333">
                <a:alpha val="65000"/>
              </a:srgbClr>
            </a:outerShdw>
          </a:effectLst>
        </p:spPr>
      </p:pic>
      <p:sp>
        <p:nvSpPr>
          <p:cNvPr id="12" name="Title 1">
            <a:extLst>
              <a:ext uri="{FF2B5EF4-FFF2-40B4-BE49-F238E27FC236}">
                <a16:creationId xmlns:a16="http://schemas.microsoft.com/office/drawing/2014/main" id="{1BAD9DDB-90F2-48DC-913F-35BABAC2430A}"/>
              </a:ext>
            </a:extLst>
          </p:cNvPr>
          <p:cNvSpPr>
            <a:spLocks noGrp="1"/>
          </p:cNvSpPr>
          <p:nvPr>
            <p:ph type="title"/>
          </p:nvPr>
        </p:nvSpPr>
        <p:spPr>
          <a:xfrm>
            <a:off x="457200" y="192889"/>
            <a:ext cx="8229600" cy="646331"/>
          </a:xfrm>
        </p:spPr>
        <p:txBody>
          <a:bodyPr/>
          <a:lstStyle/>
          <a:p>
            <a:pPr algn="ctr"/>
            <a:r>
              <a:rPr lang="en-US" dirty="0"/>
              <a:t>OhioMeansJobs-Readiness Seal</a:t>
            </a:r>
          </a:p>
        </p:txBody>
      </p:sp>
    </p:spTree>
    <p:extLst>
      <p:ext uri="{BB962C8B-B14F-4D97-AF65-F5344CB8AC3E}">
        <p14:creationId xmlns:p14="http://schemas.microsoft.com/office/powerpoint/2010/main" val="71429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1DB7C82F-AB7E-4F0C-B829-FA1B9C41518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55FFF17-D3D5-4F58-BA56-54EA901CE03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2" descr="OMJ_ReadinessSeal.png">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620" y="1884535"/>
            <a:ext cx="3336580" cy="333658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603504" y="1409700"/>
            <a:ext cx="3114675" cy="2809875"/>
          </a:xfrm>
        </p:spPr>
        <p:txBody>
          <a:bodyPr vert="horz" lIns="91440" tIns="45720" rIns="91440" bIns="45720" rtlCol="0" anchor="b">
            <a:normAutofit/>
          </a:bodyPr>
          <a:lstStyle/>
          <a:p>
            <a:pPr algn="l" defTabSz="914400">
              <a:lnSpc>
                <a:spcPct val="90000"/>
              </a:lnSpc>
            </a:pPr>
            <a:r>
              <a:rPr lang="en-US" sz="4700" kern="1200" dirty="0">
                <a:solidFill>
                  <a:srgbClr val="C00000"/>
                </a:solidFill>
                <a:latin typeface="+mj-lt"/>
                <a:ea typeface="+mj-ea"/>
                <a:cs typeface="+mj-cs"/>
              </a:rPr>
              <a:t>Validating Student Verification Forms</a:t>
            </a:r>
          </a:p>
        </p:txBody>
      </p:sp>
    </p:spTree>
    <p:extLst>
      <p:ext uri="{BB962C8B-B14F-4D97-AF65-F5344CB8AC3E}">
        <p14:creationId xmlns:p14="http://schemas.microsoft.com/office/powerpoint/2010/main" val="17160562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B782-200E-41B2-BB32-44F84E9AE3F3}"/>
              </a:ext>
            </a:extLst>
          </p:cNvPr>
          <p:cNvSpPr>
            <a:spLocks noGrp="1"/>
          </p:cNvSpPr>
          <p:nvPr>
            <p:ph type="title"/>
          </p:nvPr>
        </p:nvSpPr>
        <p:spPr>
          <a:xfrm>
            <a:off x="457200" y="112426"/>
            <a:ext cx="8229600" cy="553998"/>
          </a:xfrm>
        </p:spPr>
        <p:txBody>
          <a:bodyPr/>
          <a:lstStyle/>
          <a:p>
            <a:r>
              <a:rPr lang="en-US" sz="3600" dirty="0"/>
              <a:t>Validating Student Verification Forms</a:t>
            </a:r>
          </a:p>
        </p:txBody>
      </p:sp>
      <p:sp>
        <p:nvSpPr>
          <p:cNvPr id="3" name="Content Placeholder 2">
            <a:extLst>
              <a:ext uri="{FF2B5EF4-FFF2-40B4-BE49-F238E27FC236}">
                <a16:creationId xmlns:a16="http://schemas.microsoft.com/office/drawing/2014/main" id="{32B8BC08-C3D2-47C4-8B44-8EBDCCDBD154}"/>
              </a:ext>
            </a:extLst>
          </p:cNvPr>
          <p:cNvSpPr>
            <a:spLocks noGrp="1"/>
          </p:cNvSpPr>
          <p:nvPr>
            <p:ph idx="1"/>
          </p:nvPr>
        </p:nvSpPr>
        <p:spPr>
          <a:xfrm>
            <a:off x="457200" y="1157805"/>
            <a:ext cx="8229600" cy="5133294"/>
          </a:xfrm>
        </p:spPr>
        <p:txBody>
          <a:bodyPr/>
          <a:lstStyle/>
          <a:p>
            <a:pPr lvl="0"/>
            <a:r>
              <a:rPr lang="en-US" sz="2800" dirty="0"/>
              <a:t>Meet with the student.</a:t>
            </a:r>
          </a:p>
          <a:p>
            <a:pPr lvl="0"/>
            <a:endParaRPr lang="en-US" sz="2800" dirty="0"/>
          </a:p>
          <a:p>
            <a:pPr lvl="0"/>
            <a:r>
              <a:rPr lang="en-US" sz="2800" dirty="0"/>
              <a:t>Review evidence provided on the student’s validation form. </a:t>
            </a:r>
          </a:p>
          <a:p>
            <a:pPr lvl="0"/>
            <a:endParaRPr lang="en-US" sz="2800" dirty="0"/>
          </a:p>
          <a:p>
            <a:pPr lvl="0"/>
            <a:r>
              <a:rPr lang="en-US" sz="2800" dirty="0"/>
              <a:t>Utilize the </a:t>
            </a:r>
            <a:r>
              <a:rPr lang="en-US" sz="2800" u="sng" dirty="0">
                <a:hlinkClick r:id="rId2"/>
              </a:rPr>
              <a:t>OhioMeansJobs-Readiness Seal Rubric</a:t>
            </a:r>
            <a:r>
              <a:rPr lang="en-US" sz="2800" dirty="0"/>
              <a:t> to help examine evidence provided.</a:t>
            </a:r>
          </a:p>
          <a:p>
            <a:pPr lvl="0"/>
            <a:endParaRPr lang="en-US" sz="1900" dirty="0"/>
          </a:p>
          <a:p>
            <a:endParaRPr lang="en-US" sz="1900" dirty="0"/>
          </a:p>
        </p:txBody>
      </p:sp>
    </p:spTree>
    <p:extLst>
      <p:ext uri="{BB962C8B-B14F-4D97-AF65-F5344CB8AC3E}">
        <p14:creationId xmlns:p14="http://schemas.microsoft.com/office/powerpoint/2010/main" val="184134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B782-200E-41B2-BB32-44F84E9AE3F3}"/>
              </a:ext>
            </a:extLst>
          </p:cNvPr>
          <p:cNvSpPr>
            <a:spLocks noGrp="1"/>
          </p:cNvSpPr>
          <p:nvPr>
            <p:ph type="title"/>
          </p:nvPr>
        </p:nvSpPr>
        <p:spPr>
          <a:xfrm>
            <a:off x="457200" y="112426"/>
            <a:ext cx="8229600" cy="553998"/>
          </a:xfrm>
        </p:spPr>
        <p:txBody>
          <a:bodyPr/>
          <a:lstStyle/>
          <a:p>
            <a:r>
              <a:rPr lang="en-US" sz="3600" dirty="0"/>
              <a:t>Validating Student Verification Forms</a:t>
            </a:r>
          </a:p>
        </p:txBody>
      </p:sp>
      <p:sp>
        <p:nvSpPr>
          <p:cNvPr id="3" name="Content Placeholder 2">
            <a:extLst>
              <a:ext uri="{FF2B5EF4-FFF2-40B4-BE49-F238E27FC236}">
                <a16:creationId xmlns:a16="http://schemas.microsoft.com/office/drawing/2014/main" id="{32B8BC08-C3D2-47C4-8B44-8EBDCCDBD154}"/>
              </a:ext>
            </a:extLst>
          </p:cNvPr>
          <p:cNvSpPr>
            <a:spLocks noGrp="1"/>
          </p:cNvSpPr>
          <p:nvPr>
            <p:ph idx="1"/>
          </p:nvPr>
        </p:nvSpPr>
        <p:spPr>
          <a:xfrm>
            <a:off x="457200" y="1157811"/>
            <a:ext cx="8229600" cy="5133294"/>
          </a:xfrm>
        </p:spPr>
        <p:txBody>
          <a:bodyPr/>
          <a:lstStyle/>
          <a:p>
            <a:pPr lvl="0"/>
            <a:r>
              <a:rPr lang="en-US" sz="2800" dirty="0"/>
              <a:t>Ensure that student and mentor validation portions are complete. </a:t>
            </a:r>
          </a:p>
          <a:p>
            <a:pPr lvl="0"/>
            <a:endParaRPr lang="en-US" sz="2800" dirty="0"/>
          </a:p>
          <a:p>
            <a:pPr lvl="0"/>
            <a:r>
              <a:rPr lang="en-US" sz="2800" dirty="0"/>
              <a:t>Contact one or more listed mentors to verify that the student demonstrated the recorded skills under their supervision.</a:t>
            </a:r>
          </a:p>
          <a:p>
            <a:pPr lvl="0"/>
            <a:endParaRPr lang="en-US" sz="1900" dirty="0"/>
          </a:p>
          <a:p>
            <a:endParaRPr lang="en-US" sz="1900" dirty="0"/>
          </a:p>
        </p:txBody>
      </p:sp>
    </p:spTree>
    <p:extLst>
      <p:ext uri="{BB962C8B-B14F-4D97-AF65-F5344CB8AC3E}">
        <p14:creationId xmlns:p14="http://schemas.microsoft.com/office/powerpoint/2010/main" val="194552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B782-200E-41B2-BB32-44F84E9AE3F3}"/>
              </a:ext>
            </a:extLst>
          </p:cNvPr>
          <p:cNvSpPr>
            <a:spLocks noGrp="1"/>
          </p:cNvSpPr>
          <p:nvPr>
            <p:ph type="title"/>
          </p:nvPr>
        </p:nvSpPr>
        <p:spPr>
          <a:xfrm>
            <a:off x="457200" y="112426"/>
            <a:ext cx="8229600" cy="553998"/>
          </a:xfrm>
        </p:spPr>
        <p:txBody>
          <a:bodyPr/>
          <a:lstStyle/>
          <a:p>
            <a:r>
              <a:rPr lang="en-US" sz="3600" dirty="0"/>
              <a:t>Validating Student Verification Forms</a:t>
            </a:r>
          </a:p>
        </p:txBody>
      </p:sp>
      <p:sp>
        <p:nvSpPr>
          <p:cNvPr id="3" name="Content Placeholder 2">
            <a:extLst>
              <a:ext uri="{FF2B5EF4-FFF2-40B4-BE49-F238E27FC236}">
                <a16:creationId xmlns:a16="http://schemas.microsoft.com/office/drawing/2014/main" id="{32B8BC08-C3D2-47C4-8B44-8EBDCCDBD154}"/>
              </a:ext>
            </a:extLst>
          </p:cNvPr>
          <p:cNvSpPr>
            <a:spLocks noGrp="1"/>
          </p:cNvSpPr>
          <p:nvPr>
            <p:ph idx="1"/>
          </p:nvPr>
        </p:nvSpPr>
        <p:spPr>
          <a:xfrm>
            <a:off x="457200" y="1124818"/>
            <a:ext cx="8229600" cy="5133294"/>
          </a:xfrm>
        </p:spPr>
        <p:txBody>
          <a:bodyPr/>
          <a:lstStyle/>
          <a:p>
            <a:pPr lvl="0"/>
            <a:r>
              <a:rPr lang="en-US" sz="2800" dirty="0"/>
              <a:t>Sign and mark the form completed in the student information system</a:t>
            </a:r>
          </a:p>
          <a:p>
            <a:pPr lvl="1"/>
            <a:r>
              <a:rPr lang="en-US" sz="2800" dirty="0"/>
              <a:t>Select the Readiness Seal option in the optional graduation requirements module. </a:t>
            </a:r>
          </a:p>
          <a:p>
            <a:endParaRPr lang="en-US" sz="2800" dirty="0"/>
          </a:p>
          <a:p>
            <a:r>
              <a:rPr lang="en-US" sz="2800" dirty="0"/>
              <a:t>Report completion through in-house reporting for graduation and diploma designation.</a:t>
            </a:r>
          </a:p>
          <a:p>
            <a:pPr lvl="0"/>
            <a:endParaRPr lang="en-US" sz="1900" dirty="0"/>
          </a:p>
          <a:p>
            <a:endParaRPr lang="en-US" sz="1900" dirty="0"/>
          </a:p>
        </p:txBody>
      </p:sp>
    </p:spTree>
    <p:extLst>
      <p:ext uri="{BB962C8B-B14F-4D97-AF65-F5344CB8AC3E}">
        <p14:creationId xmlns:p14="http://schemas.microsoft.com/office/powerpoint/2010/main" val="140349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B782-200E-41B2-BB32-44F84E9AE3F3}"/>
              </a:ext>
            </a:extLst>
          </p:cNvPr>
          <p:cNvSpPr>
            <a:spLocks noGrp="1"/>
          </p:cNvSpPr>
          <p:nvPr>
            <p:ph type="title"/>
          </p:nvPr>
        </p:nvSpPr>
        <p:spPr>
          <a:xfrm>
            <a:off x="457200" y="112426"/>
            <a:ext cx="8229600" cy="553998"/>
          </a:xfrm>
        </p:spPr>
        <p:txBody>
          <a:bodyPr/>
          <a:lstStyle/>
          <a:p>
            <a:r>
              <a:rPr lang="en-US" sz="3600" dirty="0"/>
              <a:t>Validating Student Verification Forms</a:t>
            </a:r>
          </a:p>
        </p:txBody>
      </p:sp>
      <p:sp>
        <p:nvSpPr>
          <p:cNvPr id="3" name="Content Placeholder 2">
            <a:extLst>
              <a:ext uri="{FF2B5EF4-FFF2-40B4-BE49-F238E27FC236}">
                <a16:creationId xmlns:a16="http://schemas.microsoft.com/office/drawing/2014/main" id="{32B8BC08-C3D2-47C4-8B44-8EBDCCDBD154}"/>
              </a:ext>
            </a:extLst>
          </p:cNvPr>
          <p:cNvSpPr>
            <a:spLocks noGrp="1"/>
          </p:cNvSpPr>
          <p:nvPr>
            <p:ph idx="1"/>
          </p:nvPr>
        </p:nvSpPr>
        <p:spPr>
          <a:xfrm>
            <a:off x="457200" y="1134054"/>
            <a:ext cx="8229600" cy="5133294"/>
          </a:xfrm>
        </p:spPr>
        <p:txBody>
          <a:bodyPr/>
          <a:lstStyle/>
          <a:p>
            <a:r>
              <a:rPr lang="en-US" sz="2800" dirty="0"/>
              <a:t>Assure that EMIS Coordinators know that the OhioMeansJobs-Readiness Seal reporting is within Graduation FY18 Reporting Period G.</a:t>
            </a:r>
          </a:p>
          <a:p>
            <a:endParaRPr lang="en-US" sz="2800" dirty="0"/>
          </a:p>
          <a:p>
            <a:r>
              <a:rPr lang="en-US" sz="2800" dirty="0"/>
              <a:t>Contact the diploma distributor to determine how the OhioMeansJobs-Readiness Seal sticker is affixed to diplomas.</a:t>
            </a:r>
          </a:p>
          <a:p>
            <a:pPr lvl="0"/>
            <a:endParaRPr lang="en-US" sz="1900" dirty="0"/>
          </a:p>
          <a:p>
            <a:endParaRPr lang="en-US" sz="1900" dirty="0"/>
          </a:p>
        </p:txBody>
      </p:sp>
    </p:spTree>
    <p:extLst>
      <p:ext uri="{BB962C8B-B14F-4D97-AF65-F5344CB8AC3E}">
        <p14:creationId xmlns:p14="http://schemas.microsoft.com/office/powerpoint/2010/main" val="363600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B782-200E-41B2-BB32-44F84E9AE3F3}"/>
              </a:ext>
            </a:extLst>
          </p:cNvPr>
          <p:cNvSpPr>
            <a:spLocks noGrp="1"/>
          </p:cNvSpPr>
          <p:nvPr>
            <p:ph type="title"/>
          </p:nvPr>
        </p:nvSpPr>
        <p:spPr>
          <a:xfrm>
            <a:off x="457200" y="338058"/>
            <a:ext cx="8229600" cy="1107996"/>
          </a:xfrm>
        </p:spPr>
        <p:txBody>
          <a:bodyPr/>
          <a:lstStyle/>
          <a:p>
            <a:r>
              <a:rPr lang="en-US" sz="3600" dirty="0"/>
              <a:t>What if a student does not meet the requirements?</a:t>
            </a:r>
          </a:p>
        </p:txBody>
      </p:sp>
      <p:sp>
        <p:nvSpPr>
          <p:cNvPr id="3" name="Content Placeholder 2">
            <a:extLst>
              <a:ext uri="{FF2B5EF4-FFF2-40B4-BE49-F238E27FC236}">
                <a16:creationId xmlns:a16="http://schemas.microsoft.com/office/drawing/2014/main" id="{32B8BC08-C3D2-47C4-8B44-8EBDCCDBD154}"/>
              </a:ext>
            </a:extLst>
          </p:cNvPr>
          <p:cNvSpPr>
            <a:spLocks noGrp="1"/>
          </p:cNvSpPr>
          <p:nvPr>
            <p:ph idx="1"/>
          </p:nvPr>
        </p:nvSpPr>
        <p:spPr>
          <a:xfrm>
            <a:off x="457200" y="1612280"/>
            <a:ext cx="8229600" cy="5133294"/>
          </a:xfrm>
        </p:spPr>
        <p:txBody>
          <a:bodyPr/>
          <a:lstStyle/>
          <a:p>
            <a:pPr marL="0" indent="0">
              <a:buNone/>
            </a:pPr>
            <a:r>
              <a:rPr lang="en-US" sz="2800" dirty="0"/>
              <a:t>The appointed school counselor or administrator should exercise discretion when determining if a student has met the requirements of the OhioMeansJobs-Readiness Seal.</a:t>
            </a:r>
          </a:p>
          <a:p>
            <a:pPr marL="0" indent="0">
              <a:buNone/>
            </a:pPr>
            <a:endParaRPr lang="en-US" sz="2800" dirty="0"/>
          </a:p>
          <a:p>
            <a:pPr marL="0" indent="0">
              <a:buNone/>
            </a:pPr>
            <a:r>
              <a:rPr lang="en-US" sz="2800" dirty="0"/>
              <a:t>Should it be found that a student has not met the requirements, refer the student to the rubric to identify growth opportunities with their mentors and encourage him or her to resubmit the verification form and any supporting documents. </a:t>
            </a:r>
          </a:p>
          <a:p>
            <a:pPr lvl="0"/>
            <a:endParaRPr lang="en-US" sz="2400" dirty="0"/>
          </a:p>
          <a:p>
            <a:endParaRPr lang="en-US" sz="2400" dirty="0"/>
          </a:p>
        </p:txBody>
      </p:sp>
    </p:spTree>
    <p:extLst>
      <p:ext uri="{BB962C8B-B14F-4D97-AF65-F5344CB8AC3E}">
        <p14:creationId xmlns:p14="http://schemas.microsoft.com/office/powerpoint/2010/main" val="166683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1DB7C82F-AB7E-4F0C-B829-FA1B9C41518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55FFF17-D3D5-4F58-BA56-54EA901CE03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2" descr="OMJ_ReadinessSeal.png">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620" y="1884535"/>
            <a:ext cx="3336580" cy="333658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157020" y="384347"/>
            <a:ext cx="4361096" cy="3541108"/>
          </a:xfrm>
        </p:spPr>
        <p:txBody>
          <a:bodyPr vert="horz" lIns="91440" tIns="45720" rIns="91440" bIns="45720" rtlCol="0" anchor="b">
            <a:normAutofit/>
          </a:bodyPr>
          <a:lstStyle/>
          <a:p>
            <a:pPr algn="l" defTabSz="914400">
              <a:lnSpc>
                <a:spcPct val="90000"/>
              </a:lnSpc>
            </a:pPr>
            <a:r>
              <a:rPr lang="en-US" sz="3300" kern="1200" dirty="0">
                <a:solidFill>
                  <a:srgbClr val="C00000"/>
                </a:solidFill>
                <a:latin typeface="+mj-lt"/>
                <a:ea typeface="+mj-ea"/>
                <a:cs typeface="+mj-cs"/>
              </a:rPr>
              <a:t>How can a student pursue the </a:t>
            </a:r>
            <a:r>
              <a:rPr lang="en-US" sz="3300" kern="1200" dirty="0" err="1">
                <a:solidFill>
                  <a:srgbClr val="C00000"/>
                </a:solidFill>
                <a:latin typeface="+mj-lt"/>
                <a:ea typeface="+mj-ea"/>
                <a:cs typeface="+mj-cs"/>
              </a:rPr>
              <a:t>OhioMeansJobs</a:t>
            </a:r>
            <a:r>
              <a:rPr lang="en-US" sz="3300" dirty="0">
                <a:solidFill>
                  <a:srgbClr val="C00000"/>
                </a:solidFill>
                <a:latin typeface="+mj-lt"/>
                <a:cs typeface="+mj-cs"/>
              </a:rPr>
              <a:t>-</a:t>
            </a:r>
            <a:r>
              <a:rPr lang="en-US" sz="3300" kern="1200" dirty="0">
                <a:solidFill>
                  <a:srgbClr val="C00000"/>
                </a:solidFill>
                <a:latin typeface="+mj-lt"/>
                <a:ea typeface="+mj-ea"/>
                <a:cs typeface="+mj-cs"/>
              </a:rPr>
              <a:t>Readiness Seal?</a:t>
            </a:r>
          </a:p>
        </p:txBody>
      </p:sp>
    </p:spTree>
    <p:extLst>
      <p:ext uri="{BB962C8B-B14F-4D97-AF65-F5344CB8AC3E}">
        <p14:creationId xmlns:p14="http://schemas.microsoft.com/office/powerpoint/2010/main" val="16063149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CDC7AB2-C48D-4FC7-87CA-897BF92F74CB}"/>
              </a:ext>
            </a:extLst>
          </p:cNvPr>
          <p:cNvSpPr>
            <a:spLocks noGrp="1"/>
          </p:cNvSpPr>
          <p:nvPr>
            <p:ph idx="1"/>
          </p:nvPr>
        </p:nvSpPr>
        <p:spPr>
          <a:xfrm>
            <a:off x="457200" y="2576871"/>
            <a:ext cx="8229600" cy="2462213"/>
          </a:xfrm>
          <a:prstGeom prst="rect">
            <a:avLst/>
          </a:prstGeom>
        </p:spPr>
        <p:txBody>
          <a:bodyPr>
            <a:spAutoFit/>
          </a:bodyPr>
          <a:lstStyle/>
          <a:p>
            <a:pPr marL="0" indent="0">
              <a:buNone/>
            </a:pPr>
            <a:r>
              <a:rPr lang="en-US" dirty="0">
                <a:latin typeface="Arial" panose="020B0604020202020204" pitchFamily="34" charset="0"/>
                <a:ea typeface="Calibri" panose="020F0502020204030204" pitchFamily="34" charset="0"/>
              </a:rPr>
              <a:t>A student can utilize experiences within their high school, volunteer experiences, jobs, etc.  to demonstrate the essential professional skills required to meet the Readiness Seal requirements. </a:t>
            </a:r>
            <a:endParaRPr lang="en-US" dirty="0">
              <a:latin typeface="Times New Roman" panose="02020603050405020304" pitchFamily="18" charset="0"/>
              <a:ea typeface="Calibri" panose="020F0502020204030204" pitchFamily="34" charset="0"/>
            </a:endParaRPr>
          </a:p>
        </p:txBody>
      </p:sp>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457200" y="1541156"/>
            <a:ext cx="8229600" cy="677108"/>
          </a:xfrm>
        </p:spPr>
        <p:txBody>
          <a:bodyPr/>
          <a:lstStyle/>
          <a:p>
            <a:r>
              <a:rPr lang="en-US" sz="4400" dirty="0">
                <a:latin typeface="Arial" panose="020B0604020202020204" pitchFamily="34" charset="0"/>
                <a:ea typeface="Calibri" panose="020F0502020204030204" pitchFamily="34" charset="0"/>
              </a:rPr>
              <a:t>Through their high school</a:t>
            </a:r>
            <a:endParaRPr lang="en-US" sz="4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5231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CDC7AB2-C48D-4FC7-87CA-897BF92F74CB}"/>
              </a:ext>
            </a:extLst>
          </p:cNvPr>
          <p:cNvSpPr>
            <a:spLocks noGrp="1"/>
          </p:cNvSpPr>
          <p:nvPr>
            <p:ph idx="1"/>
          </p:nvPr>
        </p:nvSpPr>
        <p:spPr>
          <a:xfrm>
            <a:off x="106680" y="2149360"/>
            <a:ext cx="8961120" cy="3471720"/>
          </a:xfrm>
          <a:prstGeom prst="rect">
            <a:avLst/>
          </a:prstGeom>
        </p:spPr>
        <p:txBody>
          <a:bodyPr wrap="square">
            <a:spAutoFit/>
          </a:bodyPr>
          <a:lstStyle/>
          <a:p>
            <a:pPr marL="0" indent="0">
              <a:buNone/>
            </a:pPr>
            <a:r>
              <a:rPr lang="en-US" sz="2400" dirty="0"/>
              <a:t>The Adecco group has come along side ODE to help facilitate work based learning opportunities for students across the state as well as help increase education and business relationships.</a:t>
            </a:r>
          </a:p>
          <a:p>
            <a:pPr marL="0" indent="0">
              <a:buNone/>
            </a:pPr>
            <a:endParaRPr lang="en-US" sz="2400" dirty="0"/>
          </a:p>
          <a:p>
            <a:pPr marL="0" indent="0">
              <a:buNone/>
            </a:pPr>
            <a:r>
              <a:rPr lang="en-US" sz="2400" dirty="0"/>
              <a:t>For businesses interested or school that would like to strengthen current partnerships by </a:t>
            </a:r>
            <a:r>
              <a:rPr lang="en-US" sz="2400"/>
              <a:t>utilizing Adecco’s </a:t>
            </a:r>
            <a:r>
              <a:rPr lang="en-US" sz="2400" dirty="0"/>
              <a:t>services I encourage you to visit the SuccessBound page on the Ohio Department of Education’s website or you may contact Tyra Tutor with Adecco at tyra.tutor@adeccogroup.com  </a:t>
            </a:r>
          </a:p>
        </p:txBody>
      </p:sp>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457200" y="563688"/>
            <a:ext cx="8229600" cy="615553"/>
          </a:xfrm>
        </p:spPr>
        <p:txBody>
          <a:bodyPr/>
          <a:lstStyle/>
          <a:p>
            <a:r>
              <a:rPr lang="en-US" sz="4000" dirty="0">
                <a:latin typeface="Arial" panose="020B0604020202020204" pitchFamily="34" charset="0"/>
                <a:ea typeface="Calibri" panose="020F0502020204030204" pitchFamily="34" charset="0"/>
              </a:rPr>
              <a:t>Adecco Partnership </a:t>
            </a:r>
            <a:endParaRPr lang="en-US" sz="4000" dirty="0">
              <a:latin typeface="Times New Roman" panose="02020603050405020304" pitchFamily="18" charset="0"/>
              <a:ea typeface="Calibri" panose="020F0502020204030204" pitchFamily="34" charset="0"/>
            </a:endParaRPr>
          </a:p>
        </p:txBody>
      </p:sp>
      <p:pic>
        <p:nvPicPr>
          <p:cNvPr id="6" name="Picture 5">
            <a:extLst>
              <a:ext uri="{FF2B5EF4-FFF2-40B4-BE49-F238E27FC236}">
                <a16:creationId xmlns:a16="http://schemas.microsoft.com/office/drawing/2014/main" id="{996AFFF4-3BE6-4D95-AA1E-C24BD99C46A1}"/>
              </a:ext>
            </a:extLst>
          </p:cNvPr>
          <p:cNvPicPr>
            <a:picLocks noChangeAspect="1"/>
          </p:cNvPicPr>
          <p:nvPr/>
        </p:nvPicPr>
        <p:blipFill>
          <a:blip r:embed="rId3"/>
          <a:stretch>
            <a:fillRect/>
          </a:stretch>
        </p:blipFill>
        <p:spPr>
          <a:xfrm>
            <a:off x="0" y="1152692"/>
            <a:ext cx="9144000" cy="589014"/>
          </a:xfrm>
          <a:prstGeom prst="rect">
            <a:avLst/>
          </a:prstGeom>
        </p:spPr>
      </p:pic>
    </p:spTree>
    <p:extLst>
      <p:ext uri="{BB962C8B-B14F-4D97-AF65-F5344CB8AC3E}">
        <p14:creationId xmlns:p14="http://schemas.microsoft.com/office/powerpoint/2010/main" val="171329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CDC7AB2-C48D-4FC7-87CA-897BF92F74CB}"/>
              </a:ext>
            </a:extLst>
          </p:cNvPr>
          <p:cNvSpPr>
            <a:spLocks noGrp="1"/>
          </p:cNvSpPr>
          <p:nvPr>
            <p:ph idx="1"/>
          </p:nvPr>
        </p:nvSpPr>
        <p:spPr>
          <a:xfrm>
            <a:off x="457200" y="2784690"/>
            <a:ext cx="8229600" cy="1969770"/>
          </a:xfrm>
          <a:prstGeom prst="rect">
            <a:avLst/>
          </a:prstGeom>
        </p:spPr>
        <p:txBody>
          <a:bodyPr>
            <a:spAutoFit/>
          </a:bodyPr>
          <a:lstStyle/>
          <a:p>
            <a:pPr marL="0" indent="0">
              <a:buNone/>
            </a:pPr>
            <a:r>
              <a:rPr lang="en-US" dirty="0">
                <a:latin typeface="Arial" panose="020B0604020202020204" pitchFamily="34" charset="0"/>
                <a:ea typeface="Calibri" panose="020F0502020204030204" pitchFamily="34" charset="0"/>
              </a:rPr>
              <a:t>A student can utilize experiences within their CTE program to demonstrate the essential professional skills required to meet the Readiness Seal requirements. </a:t>
            </a:r>
            <a:endParaRPr lang="en-US" dirty="0">
              <a:latin typeface="Times New Roman" panose="02020603050405020304" pitchFamily="18" charset="0"/>
              <a:ea typeface="Calibri" panose="020F0502020204030204" pitchFamily="34" charset="0"/>
            </a:endParaRPr>
          </a:p>
        </p:txBody>
      </p:sp>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457200" y="1302352"/>
            <a:ext cx="8229600" cy="738664"/>
          </a:xfrm>
        </p:spPr>
        <p:txBody>
          <a:bodyPr/>
          <a:lstStyle/>
          <a:p>
            <a:r>
              <a:rPr lang="en-US" sz="4800" dirty="0">
                <a:latin typeface="Arial" panose="020B0604020202020204" pitchFamily="34" charset="0"/>
                <a:ea typeface="Calibri" panose="020F0502020204030204" pitchFamily="34" charset="0"/>
              </a:rPr>
              <a:t>Through a CTE program</a:t>
            </a:r>
            <a:endParaRPr lang="en-US" sz="4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45039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CDC7AB2-C48D-4FC7-87CA-897BF92F74CB}"/>
              </a:ext>
            </a:extLst>
          </p:cNvPr>
          <p:cNvSpPr>
            <a:spLocks noGrp="1"/>
          </p:cNvSpPr>
          <p:nvPr>
            <p:ph idx="1"/>
          </p:nvPr>
        </p:nvSpPr>
        <p:spPr>
          <a:xfrm>
            <a:off x="457200" y="1775288"/>
            <a:ext cx="8229600" cy="3644075"/>
          </a:xfrm>
          <a:prstGeom prst="rect">
            <a:avLst/>
          </a:prstGeom>
        </p:spPr>
        <p:txBody>
          <a:bodyPr>
            <a:spAutoFit/>
          </a:bodyPr>
          <a:lstStyle/>
          <a:p>
            <a:pPr marL="0" indent="0">
              <a:buNone/>
            </a:pPr>
            <a:r>
              <a:rPr lang="en-US" dirty="0">
                <a:latin typeface="Arial" panose="020B0604020202020204" pitchFamily="34" charset="0"/>
                <a:ea typeface="Calibri" panose="020F0502020204030204" pitchFamily="34" charset="0"/>
              </a:rPr>
              <a:t>Students may work directly with mentors to complete the demonstration of skill and mentor validation sections. </a:t>
            </a:r>
          </a:p>
          <a:p>
            <a:pPr marL="0" indent="0">
              <a:buNone/>
            </a:pPr>
            <a:endParaRPr lang="en-US" dirty="0">
              <a:latin typeface="Arial" panose="020B0604020202020204" pitchFamily="34" charset="0"/>
              <a:ea typeface="Calibri" panose="020F0502020204030204" pitchFamily="34" charset="0"/>
            </a:endParaRPr>
          </a:p>
          <a:p>
            <a:pPr marL="0" indent="0">
              <a:buNone/>
            </a:pPr>
            <a:r>
              <a:rPr lang="en-US" dirty="0">
                <a:latin typeface="Arial" panose="020B0604020202020204" pitchFamily="34" charset="0"/>
                <a:ea typeface="Calibri" panose="020F0502020204030204" pitchFamily="34" charset="0"/>
              </a:rPr>
              <a:t>It’s important for students to inform counselors so they can complete the final validation of the form and submit it.</a:t>
            </a:r>
            <a:endParaRPr lang="en-US" dirty="0">
              <a:latin typeface="Times New Roman" panose="02020603050405020304" pitchFamily="18" charset="0"/>
              <a:ea typeface="Calibri" panose="020F0502020204030204" pitchFamily="34" charset="0"/>
            </a:endParaRPr>
          </a:p>
        </p:txBody>
      </p:sp>
      <p:sp>
        <p:nvSpPr>
          <p:cNvPr id="5" name="Title 1">
            <a:extLst>
              <a:ext uri="{FF2B5EF4-FFF2-40B4-BE49-F238E27FC236}">
                <a16:creationId xmlns:a16="http://schemas.microsoft.com/office/drawing/2014/main" id="{9515F705-10F3-47D0-87C4-944FE9D38C6D}"/>
              </a:ext>
            </a:extLst>
          </p:cNvPr>
          <p:cNvSpPr>
            <a:spLocks noGrp="1"/>
          </p:cNvSpPr>
          <p:nvPr>
            <p:ph type="title"/>
          </p:nvPr>
        </p:nvSpPr>
        <p:spPr>
          <a:xfrm>
            <a:off x="457200" y="524703"/>
            <a:ext cx="8229600" cy="738664"/>
          </a:xfrm>
        </p:spPr>
        <p:txBody>
          <a:bodyPr/>
          <a:lstStyle/>
          <a:p>
            <a:r>
              <a:rPr lang="en-US" sz="4800" dirty="0">
                <a:latin typeface="Arial" panose="020B0604020202020204" pitchFamily="34" charset="0"/>
                <a:ea typeface="Calibri" panose="020F0502020204030204" pitchFamily="34" charset="0"/>
              </a:rPr>
              <a:t>Independently</a:t>
            </a:r>
            <a:endParaRPr lang="en-US" sz="4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5917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uccessBound logo">
            <a:extLst>
              <a:ext uri="{FF2B5EF4-FFF2-40B4-BE49-F238E27FC236}">
                <a16:creationId xmlns:a16="http://schemas.microsoft.com/office/drawing/2014/main" id="{5E30CA86-C851-48A7-8DCD-B98C674CE0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64" y="1142236"/>
            <a:ext cx="1372224" cy="608353"/>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7CEA7102-C112-42AA-8856-18CE668BBC48}"/>
              </a:ext>
            </a:extLst>
          </p:cNvPr>
          <p:cNvSpPr txBox="1">
            <a:spLocks/>
          </p:cNvSpPr>
          <p:nvPr/>
        </p:nvSpPr>
        <p:spPr>
          <a:xfrm>
            <a:off x="2821912" y="844573"/>
            <a:ext cx="3500175"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Transcripts &amp; Diplomas</a:t>
            </a:r>
          </a:p>
        </p:txBody>
      </p:sp>
      <p:sp>
        <p:nvSpPr>
          <p:cNvPr id="7" name="Title 1">
            <a:extLst>
              <a:ext uri="{FF2B5EF4-FFF2-40B4-BE49-F238E27FC236}">
                <a16:creationId xmlns:a16="http://schemas.microsoft.com/office/drawing/2014/main" id="{F5CFDC90-711E-4625-BFB2-C518847FBE85}"/>
              </a:ext>
            </a:extLst>
          </p:cNvPr>
          <p:cNvSpPr>
            <a:spLocks noGrp="1"/>
          </p:cNvSpPr>
          <p:nvPr>
            <p:ph type="title"/>
          </p:nvPr>
        </p:nvSpPr>
        <p:spPr>
          <a:xfrm>
            <a:off x="457200" y="192889"/>
            <a:ext cx="8229600" cy="646331"/>
          </a:xfrm>
        </p:spPr>
        <p:txBody>
          <a:bodyPr/>
          <a:lstStyle/>
          <a:p>
            <a:pPr algn="ctr"/>
            <a:r>
              <a:rPr lang="en-US" dirty="0"/>
              <a:t>OhioMeansJobs-Readiness Seal</a:t>
            </a:r>
          </a:p>
        </p:txBody>
      </p:sp>
      <p:pic>
        <p:nvPicPr>
          <p:cNvPr id="4" name="Picture 3" descr="Screen Clipping">
            <a:extLst>
              <a:ext uri="{FF2B5EF4-FFF2-40B4-BE49-F238E27FC236}">
                <a16:creationId xmlns:a16="http://schemas.microsoft.com/office/drawing/2014/main" id="{0417380C-EC41-43AB-9FBB-7A349459A4B9}"/>
              </a:ext>
            </a:extLst>
          </p:cNvPr>
          <p:cNvPicPr>
            <a:picLocks noChangeAspect="1"/>
          </p:cNvPicPr>
          <p:nvPr/>
        </p:nvPicPr>
        <p:blipFill>
          <a:blip r:embed="rId4"/>
          <a:stretch>
            <a:fillRect/>
          </a:stretch>
        </p:blipFill>
        <p:spPr>
          <a:xfrm>
            <a:off x="304303" y="1852614"/>
            <a:ext cx="4785826" cy="2267166"/>
          </a:xfrm>
          <a:prstGeom prst="rect">
            <a:avLst/>
          </a:prstGeom>
        </p:spPr>
      </p:pic>
      <p:pic>
        <p:nvPicPr>
          <p:cNvPr id="13" name="Picture 12" descr="Screen Clipping">
            <a:extLst>
              <a:ext uri="{FF2B5EF4-FFF2-40B4-BE49-F238E27FC236}">
                <a16:creationId xmlns:a16="http://schemas.microsoft.com/office/drawing/2014/main" id="{5DEC77A1-BFBB-4025-AD41-34F130D4B2B6}"/>
              </a:ext>
            </a:extLst>
          </p:cNvPr>
          <p:cNvPicPr>
            <a:picLocks noChangeAspect="1"/>
          </p:cNvPicPr>
          <p:nvPr/>
        </p:nvPicPr>
        <p:blipFill>
          <a:blip r:embed="rId5"/>
          <a:stretch>
            <a:fillRect/>
          </a:stretch>
        </p:blipFill>
        <p:spPr>
          <a:xfrm>
            <a:off x="267954" y="4546509"/>
            <a:ext cx="4819612" cy="1575300"/>
          </a:xfrm>
          <a:prstGeom prst="rect">
            <a:avLst/>
          </a:prstGeom>
        </p:spPr>
      </p:pic>
      <p:pic>
        <p:nvPicPr>
          <p:cNvPr id="15" name="Picture 14" descr="Screen Clipping">
            <a:extLst>
              <a:ext uri="{FF2B5EF4-FFF2-40B4-BE49-F238E27FC236}">
                <a16:creationId xmlns:a16="http://schemas.microsoft.com/office/drawing/2014/main" id="{71F0860D-8D10-4B07-99BE-870C7E268882}"/>
              </a:ext>
            </a:extLst>
          </p:cNvPr>
          <p:cNvPicPr>
            <a:picLocks noChangeAspect="1"/>
          </p:cNvPicPr>
          <p:nvPr/>
        </p:nvPicPr>
        <p:blipFill>
          <a:blip r:embed="rId6"/>
          <a:stretch>
            <a:fillRect/>
          </a:stretch>
        </p:blipFill>
        <p:spPr>
          <a:xfrm>
            <a:off x="5000145" y="1813066"/>
            <a:ext cx="4060728" cy="3032430"/>
          </a:xfrm>
          <a:prstGeom prst="rect">
            <a:avLst/>
          </a:prstGeom>
          <a:ln>
            <a:noFill/>
          </a:ln>
          <a:effectLst>
            <a:outerShdw blurRad="292100" dist="139700" dir="2700000" algn="tl" rotWithShape="0">
              <a:srgbClr val="333333">
                <a:alpha val="65000"/>
              </a:srgbClr>
            </a:outerShdw>
          </a:effectLst>
        </p:spPr>
      </p:pic>
      <p:cxnSp>
        <p:nvCxnSpPr>
          <p:cNvPr id="17" name="Straight Connector 16">
            <a:extLst>
              <a:ext uri="{FF2B5EF4-FFF2-40B4-BE49-F238E27FC236}">
                <a16:creationId xmlns:a16="http://schemas.microsoft.com/office/drawing/2014/main" id="{37B9B721-6B21-409C-819D-0A2C5731C670}"/>
              </a:ext>
            </a:extLst>
          </p:cNvPr>
          <p:cNvCxnSpPr/>
          <p:nvPr/>
        </p:nvCxnSpPr>
        <p:spPr>
          <a:xfrm>
            <a:off x="4883285" y="1371600"/>
            <a:ext cx="0" cy="482491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8475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SuccessBound logo">
            <a:extLst>
              <a:ext uri="{FF2B5EF4-FFF2-40B4-BE49-F238E27FC236}">
                <a16:creationId xmlns:a16="http://schemas.microsoft.com/office/drawing/2014/main" id="{AA584893-4689-494B-806D-ADD4884A4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64" y="1142236"/>
            <a:ext cx="1372224" cy="6083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0" descr="Image result for city apparel">
            <a:extLst>
              <a:ext uri="{FF2B5EF4-FFF2-40B4-BE49-F238E27FC236}">
                <a16:creationId xmlns:a16="http://schemas.microsoft.com/office/drawing/2014/main" id="{08F1C01D-6FB8-42A9-83D6-F022521E2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059" y="4604963"/>
            <a:ext cx="1737903" cy="1079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2" descr="Related image">
            <a:extLst>
              <a:ext uri="{FF2B5EF4-FFF2-40B4-BE49-F238E27FC236}">
                <a16:creationId xmlns:a16="http://schemas.microsoft.com/office/drawing/2014/main" id="{759718CD-C982-4775-AFCF-9D67346F6B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0016" y="4999776"/>
            <a:ext cx="3051973" cy="7629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Kokosing-Orange.png">
            <a:extLst>
              <a:ext uri="{FF2B5EF4-FFF2-40B4-BE49-F238E27FC236}">
                <a16:creationId xmlns:a16="http://schemas.microsoft.com/office/drawing/2014/main" id="{5F0A1E52-C464-4605-BD7C-731E540DA6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1123" y="2156143"/>
            <a:ext cx="2056695" cy="49360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chamber.png">
            <a:extLst>
              <a:ext uri="{FF2B5EF4-FFF2-40B4-BE49-F238E27FC236}">
                <a16:creationId xmlns:a16="http://schemas.microsoft.com/office/drawing/2014/main" id="{97B34EB3-2A04-488D-9094-0682A10D30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71733" y="2114806"/>
            <a:ext cx="1758780" cy="95853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DanMoore.png">
            <a:extLst>
              <a:ext uri="{FF2B5EF4-FFF2-40B4-BE49-F238E27FC236}">
                <a16:creationId xmlns:a16="http://schemas.microsoft.com/office/drawing/2014/main" id="{95A32188-647D-4FF1-8679-AD8ECDA528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9995" y="2923279"/>
            <a:ext cx="1792242" cy="141331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http://education.ohio.gov/getattachment/Topics/New-Skills-for-Youth/SuccessBound/OhioMeansJobs-Readiness-Seal/OhioMeansJobs-Readiness-Seal-Testimonials/WW-logo_small-tag.png.aspx?lang=en-US&amp;width=200&amp;height=42">
            <a:extLst>
              <a:ext uri="{FF2B5EF4-FFF2-40B4-BE49-F238E27FC236}">
                <a16:creationId xmlns:a16="http://schemas.microsoft.com/office/drawing/2014/main" id="{38468B2C-BC4B-42CA-B26D-B57F80CCA5D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5608" y="3210363"/>
            <a:ext cx="2397890" cy="50355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descr="Image result for university hospitals">
            <a:extLst>
              <a:ext uri="{FF2B5EF4-FFF2-40B4-BE49-F238E27FC236}">
                <a16:creationId xmlns:a16="http://schemas.microsoft.com/office/drawing/2014/main" id="{7762B6CA-CC12-4516-8743-2D81E584E49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0983" y="3917034"/>
            <a:ext cx="3136354" cy="10244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OA-Metal-Litho-Logo.png">
            <a:extLst>
              <a:ext uri="{FF2B5EF4-FFF2-40B4-BE49-F238E27FC236}">
                <a16:creationId xmlns:a16="http://schemas.microsoft.com/office/drawing/2014/main" id="{6EA85398-2B14-4713-944B-8455DB08EC5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0201" y="2977441"/>
            <a:ext cx="990922" cy="8380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B49FE05-7F7A-41FD-A29F-245B25BCA86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5297" y="2128796"/>
            <a:ext cx="2840572" cy="446460"/>
          </a:xfrm>
          <a:prstGeom prst="rect">
            <a:avLst/>
          </a:prstGeom>
        </p:spPr>
      </p:pic>
      <p:sp>
        <p:nvSpPr>
          <p:cNvPr id="20" name="Content Placeholder 2">
            <a:extLst>
              <a:ext uri="{FF2B5EF4-FFF2-40B4-BE49-F238E27FC236}">
                <a16:creationId xmlns:a16="http://schemas.microsoft.com/office/drawing/2014/main" id="{38E25D79-3156-4216-B223-BC5561DE8442}"/>
              </a:ext>
            </a:extLst>
          </p:cNvPr>
          <p:cNvSpPr txBox="1">
            <a:spLocks/>
          </p:cNvSpPr>
          <p:nvPr/>
        </p:nvSpPr>
        <p:spPr>
          <a:xfrm>
            <a:off x="3180328" y="824927"/>
            <a:ext cx="2783344" cy="40626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75" b="1" dirty="0">
                <a:latin typeface="Arial" panose="020B0604020202020204" pitchFamily="34" charset="0"/>
                <a:cs typeface="Arial" panose="020B0604020202020204" pitchFamily="34" charset="0"/>
              </a:rPr>
              <a:t>Industry Support</a:t>
            </a:r>
          </a:p>
        </p:txBody>
      </p:sp>
      <p:pic>
        <p:nvPicPr>
          <p:cNvPr id="10" name="Picture 4" descr="TPMA-Logo.png">
            <a:extLst>
              <a:ext uri="{FF2B5EF4-FFF2-40B4-BE49-F238E27FC236}">
                <a16:creationId xmlns:a16="http://schemas.microsoft.com/office/drawing/2014/main" id="{424CED89-6BC9-439E-BE7E-B3B89BB84DF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49677" y="4756045"/>
            <a:ext cx="2207729" cy="10067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E300764-A03C-4013-8828-9D0BCBF32AD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53100" y="3565308"/>
            <a:ext cx="1255796" cy="1102875"/>
          </a:xfrm>
          <a:prstGeom prst="rect">
            <a:avLst/>
          </a:prstGeom>
        </p:spPr>
      </p:pic>
      <p:sp>
        <p:nvSpPr>
          <p:cNvPr id="21" name="Title 1">
            <a:extLst>
              <a:ext uri="{FF2B5EF4-FFF2-40B4-BE49-F238E27FC236}">
                <a16:creationId xmlns:a16="http://schemas.microsoft.com/office/drawing/2014/main" id="{8284D6EC-4824-4F80-B353-44ADAD99DE5B}"/>
              </a:ext>
            </a:extLst>
          </p:cNvPr>
          <p:cNvSpPr>
            <a:spLocks noGrp="1"/>
          </p:cNvSpPr>
          <p:nvPr>
            <p:ph type="title"/>
          </p:nvPr>
        </p:nvSpPr>
        <p:spPr>
          <a:xfrm>
            <a:off x="457200" y="192889"/>
            <a:ext cx="8229600" cy="646331"/>
          </a:xfrm>
        </p:spPr>
        <p:txBody>
          <a:bodyPr/>
          <a:lstStyle/>
          <a:p>
            <a:pPr algn="ctr"/>
            <a:r>
              <a:rPr lang="en-US" dirty="0"/>
              <a:t>OhioMeansJobs-Readiness Seal</a:t>
            </a:r>
          </a:p>
        </p:txBody>
      </p:sp>
    </p:spTree>
    <p:extLst>
      <p:ext uri="{BB962C8B-B14F-4D97-AF65-F5344CB8AC3E}">
        <p14:creationId xmlns:p14="http://schemas.microsoft.com/office/powerpoint/2010/main" val="83828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SuccessBound logo">
            <a:extLst>
              <a:ext uri="{FF2B5EF4-FFF2-40B4-BE49-F238E27FC236}">
                <a16:creationId xmlns:a16="http://schemas.microsoft.com/office/drawing/2014/main" id="{AA584893-4689-494B-806D-ADD4884A4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64" y="1142236"/>
            <a:ext cx="1372224" cy="608353"/>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a:extLst>
              <a:ext uri="{FF2B5EF4-FFF2-40B4-BE49-F238E27FC236}">
                <a16:creationId xmlns:a16="http://schemas.microsoft.com/office/drawing/2014/main" id="{0DAAA051-8D38-4632-8AE4-C37F32A6E4A9}"/>
              </a:ext>
            </a:extLst>
          </p:cNvPr>
          <p:cNvSpPr txBox="1">
            <a:spLocks/>
          </p:cNvSpPr>
          <p:nvPr/>
        </p:nvSpPr>
        <p:spPr>
          <a:xfrm>
            <a:off x="265568" y="2046030"/>
            <a:ext cx="6828160" cy="113348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rial" panose="020B0604020202020204" pitchFamily="34" charset="0"/>
                <a:cs typeface="Arial" panose="020B0604020202020204" pitchFamily="34" charset="0"/>
              </a:rPr>
              <a:t>To learn more, </a:t>
            </a:r>
            <a:r>
              <a:rPr lang="en-US" sz="2400" dirty="0">
                <a:latin typeface="Arial" panose="020B0604020202020204" pitchFamily="34" charset="0"/>
                <a:cs typeface="Arial" panose="020B0604020202020204" pitchFamily="34" charset="0"/>
              </a:rPr>
              <a:t>visit</a:t>
            </a:r>
            <a:r>
              <a:rPr lang="en-US" sz="2400" b="1" dirty="0">
                <a:latin typeface="Arial" panose="020B0604020202020204" pitchFamily="34" charset="0"/>
                <a:cs typeface="Arial" panose="020B0604020202020204" pitchFamily="34" charset="0"/>
              </a:rPr>
              <a:t> </a:t>
            </a:r>
            <a:r>
              <a:rPr lang="en-US" sz="2400" b="1" dirty="0">
                <a:solidFill>
                  <a:srgbClr val="FF0000"/>
                </a:solidFill>
                <a:latin typeface="Arial" panose="020B0604020202020204" pitchFamily="34" charset="0"/>
                <a:cs typeface="Arial" panose="020B0604020202020204" pitchFamily="34" charset="0"/>
                <a:hlinkClick r:id="rId4"/>
              </a:rPr>
              <a:t>education.ohio.gov </a:t>
            </a:r>
            <a:r>
              <a:rPr lang="en-US" sz="2400" dirty="0">
                <a:latin typeface="Arial" panose="020B0604020202020204" pitchFamily="34" charset="0"/>
                <a:cs typeface="Arial" panose="020B0604020202020204" pitchFamily="34" charset="0"/>
              </a:rPr>
              <a:t>and search </a:t>
            </a:r>
            <a:r>
              <a:rPr lang="en-US" sz="2400" b="1" dirty="0">
                <a:solidFill>
                  <a:srgbClr val="FF0000"/>
                </a:solidFill>
                <a:latin typeface="Arial" panose="020B0604020202020204" pitchFamily="34" charset="0"/>
                <a:cs typeface="Arial" panose="020B0604020202020204" pitchFamily="34" charset="0"/>
              </a:rPr>
              <a:t>“OhioMeansJobs-Readiness Seal”</a:t>
            </a:r>
            <a:endParaRPr lang="en-US"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55983C9-861B-4D47-B7E7-3EB8C995E03F}"/>
              </a:ext>
            </a:extLst>
          </p:cNvPr>
          <p:cNvSpPr txBox="1"/>
          <p:nvPr/>
        </p:nvSpPr>
        <p:spPr>
          <a:xfrm>
            <a:off x="265568" y="2967645"/>
            <a:ext cx="6728998" cy="3139321"/>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Kayla Mickens</a:t>
            </a:r>
          </a:p>
          <a:p>
            <a:r>
              <a:rPr lang="en-US" sz="2200" dirty="0">
                <a:latin typeface="Arial" panose="020B0604020202020204" pitchFamily="34" charset="0"/>
                <a:cs typeface="Arial" panose="020B0604020202020204" pitchFamily="34" charset="0"/>
              </a:rPr>
              <a:t>Ohio Department of Education</a:t>
            </a:r>
          </a:p>
          <a:p>
            <a:r>
              <a:rPr lang="en-US" sz="2200" dirty="0">
                <a:latin typeface="Arial" panose="020B0604020202020204" pitchFamily="34" charset="0"/>
                <a:cs typeface="Arial" panose="020B0604020202020204" pitchFamily="34" charset="0"/>
                <a:hlinkClick r:id="rId5"/>
              </a:rPr>
              <a:t>Kayla.Mickens@education.ohio.gov</a:t>
            </a:r>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(614) 466-4235</a:t>
            </a:r>
          </a:p>
          <a:p>
            <a:endParaRPr lang="en-US" sz="2200"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Emily Modell</a:t>
            </a:r>
          </a:p>
          <a:p>
            <a:r>
              <a:rPr lang="en-US" sz="2200" dirty="0">
                <a:latin typeface="Arial" panose="020B0604020202020204" pitchFamily="34" charset="0"/>
                <a:cs typeface="Arial" panose="020B0604020202020204" pitchFamily="34" charset="0"/>
              </a:rPr>
              <a:t>Governor’s Office of Workforce Transformation</a:t>
            </a:r>
          </a:p>
          <a:p>
            <a:r>
              <a:rPr lang="en-US" sz="2200" dirty="0">
                <a:latin typeface="Arial" panose="020B0604020202020204" pitchFamily="34" charset="0"/>
                <a:cs typeface="Arial" panose="020B0604020202020204" pitchFamily="34" charset="0"/>
                <a:hlinkClick r:id="rId6"/>
              </a:rPr>
              <a:t>Emily.Modell@owt.ohio.gov</a:t>
            </a:r>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(614) 644-9347</a:t>
            </a:r>
          </a:p>
        </p:txBody>
      </p:sp>
      <p:sp>
        <p:nvSpPr>
          <p:cNvPr id="8" name="Title 1">
            <a:extLst>
              <a:ext uri="{FF2B5EF4-FFF2-40B4-BE49-F238E27FC236}">
                <a16:creationId xmlns:a16="http://schemas.microsoft.com/office/drawing/2014/main" id="{96D41D67-8E8D-4891-980E-9AE1717F881B}"/>
              </a:ext>
            </a:extLst>
          </p:cNvPr>
          <p:cNvSpPr>
            <a:spLocks noGrp="1"/>
          </p:cNvSpPr>
          <p:nvPr>
            <p:ph type="title"/>
          </p:nvPr>
        </p:nvSpPr>
        <p:spPr>
          <a:xfrm>
            <a:off x="3165223" y="740785"/>
            <a:ext cx="2610665" cy="484748"/>
          </a:xfrm>
        </p:spPr>
        <p:txBody>
          <a:bodyPr>
            <a:noAutofit/>
          </a:bodyPr>
          <a:lstStyle/>
          <a:p>
            <a:r>
              <a:rPr lang="en-US" sz="1875" dirty="0">
                <a:solidFill>
                  <a:schemeClr val="tx1"/>
                </a:solidFill>
                <a:latin typeface="Arial" panose="020B0604020202020204" pitchFamily="34" charset="0"/>
                <a:cs typeface="Arial" panose="020B0604020202020204" pitchFamily="34" charset="0"/>
              </a:rPr>
              <a:t>Guidance and Tools</a:t>
            </a:r>
          </a:p>
        </p:txBody>
      </p:sp>
      <p:pic>
        <p:nvPicPr>
          <p:cNvPr id="10" name="Picture 2" descr="OMJ_ReadinessSeal.png">
            <a:extLst>
              <a:ext uri="{FF2B5EF4-FFF2-40B4-BE49-F238E27FC236}">
                <a16:creationId xmlns:a16="http://schemas.microsoft.com/office/drawing/2014/main" id="{92BCB7F7-08D3-4042-A264-AA6ED73534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1536" y="3302118"/>
            <a:ext cx="2682240" cy="26822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9D6391D3-D6CB-4CAE-BE5F-52F47DE64967}"/>
              </a:ext>
            </a:extLst>
          </p:cNvPr>
          <p:cNvSpPr txBox="1">
            <a:spLocks/>
          </p:cNvSpPr>
          <p:nvPr/>
        </p:nvSpPr>
        <p:spPr>
          <a:xfrm>
            <a:off x="355756" y="83087"/>
            <a:ext cx="8229600" cy="646331"/>
          </a:xfrm>
          <a:prstGeom prst="rect">
            <a:avLst/>
          </a:prstGeom>
        </p:spPr>
        <p:txBody>
          <a:bodyPr vert="horz" lIns="0" tIns="0" rIns="0" bIns="0" rtlCol="0" anchor="t" anchorCtr="0">
            <a:spAutoFit/>
          </a:bodyPr>
          <a:lstStyle>
            <a:lvl1pPr algn="ctr" defTabSz="457200" rtl="0" eaLnBrk="1" latinLnBrk="0" hangingPunct="1">
              <a:spcBef>
                <a:spcPct val="0"/>
              </a:spcBef>
              <a:buNone/>
              <a:defRPr sz="4200" b="1" kern="1200">
                <a:solidFill>
                  <a:srgbClr val="CD0920"/>
                </a:solidFill>
                <a:latin typeface="Arial"/>
                <a:ea typeface="+mj-ea"/>
                <a:cs typeface="Arial"/>
              </a:defRPr>
            </a:lvl1pPr>
          </a:lstStyle>
          <a:p>
            <a:r>
              <a:rPr lang="en-US" dirty="0"/>
              <a:t>OhioMeansJobs-Readiness Seal</a:t>
            </a:r>
          </a:p>
        </p:txBody>
      </p:sp>
    </p:spTree>
    <p:extLst>
      <p:ext uri="{BB962C8B-B14F-4D97-AF65-F5344CB8AC3E}">
        <p14:creationId xmlns:p14="http://schemas.microsoft.com/office/powerpoint/2010/main" val="264787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Business Advisory Councils</a:t>
            </a:r>
          </a:p>
        </p:txBody>
      </p:sp>
      <p:sp>
        <p:nvSpPr>
          <p:cNvPr id="3" name="Subtitle 2"/>
          <p:cNvSpPr>
            <a:spLocks noGrp="1"/>
          </p:cNvSpPr>
          <p:nvPr>
            <p:ph type="subTitle" idx="1"/>
          </p:nvPr>
        </p:nvSpPr>
        <p:spPr>
          <a:xfrm>
            <a:off x="406467" y="6279478"/>
            <a:ext cx="7269460" cy="430887"/>
          </a:xfrm>
        </p:spPr>
        <p:txBody>
          <a:bodyPr/>
          <a:lstStyle/>
          <a:p>
            <a:r>
              <a:rPr lang="en-US" dirty="0"/>
              <a:t>James Turner</a:t>
            </a:r>
          </a:p>
        </p:txBody>
      </p:sp>
    </p:spTree>
    <p:extLst>
      <p:ext uri="{BB962C8B-B14F-4D97-AF65-F5344CB8AC3E}">
        <p14:creationId xmlns:p14="http://schemas.microsoft.com/office/powerpoint/2010/main" val="5511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76200" y="0"/>
            <a:ext cx="9230712" cy="6400799"/>
          </a:xfrm>
        </p:spPr>
      </p:pic>
      <p:sp>
        <p:nvSpPr>
          <p:cNvPr id="2" name="Title 1"/>
          <p:cNvSpPr>
            <a:spLocks noGrp="1"/>
          </p:cNvSpPr>
          <p:nvPr>
            <p:ph type="title"/>
          </p:nvPr>
        </p:nvSpPr>
        <p:spPr>
          <a:xfrm>
            <a:off x="-76200" y="467067"/>
            <a:ext cx="9220200" cy="646331"/>
          </a:xfrm>
          <a:solidFill>
            <a:schemeClr val="bg1"/>
          </a:solidFill>
        </p:spPr>
        <p:txBody>
          <a:bodyPr vert="horz" wrap="square" lIns="0" tIns="0" rIns="0" bIns="0" rtlCol="0" anchor="ctr" anchorCtr="0">
            <a:spAutoFit/>
          </a:bodyPr>
          <a:lstStyle/>
          <a:p>
            <a:r>
              <a:rPr lang="en-US" dirty="0">
                <a:latin typeface="Arial" panose="020B0604020202020204" pitchFamily="34" charset="0"/>
                <a:cs typeface="Arial" panose="020B0604020202020204" pitchFamily="34" charset="0"/>
              </a:rPr>
              <a:t>Background and Requirements</a:t>
            </a:r>
          </a:p>
        </p:txBody>
      </p:sp>
      <p:sp>
        <p:nvSpPr>
          <p:cNvPr id="13" name="Rounded Rectangle 12"/>
          <p:cNvSpPr/>
          <p:nvPr/>
        </p:nvSpPr>
        <p:spPr>
          <a:xfrm>
            <a:off x="6202417" y="2305093"/>
            <a:ext cx="2719552" cy="2846255"/>
          </a:xfrm>
          <a:prstGeom prst="roundRect">
            <a:avLst/>
          </a:prstGeom>
          <a:solidFill>
            <a:srgbClr val="73A4CC">
              <a:alpha val="58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A district may leverage the BAC of an ESC</a:t>
            </a:r>
          </a:p>
        </p:txBody>
      </p:sp>
      <p:sp>
        <p:nvSpPr>
          <p:cNvPr id="14" name="Rounded Rectangle 13"/>
          <p:cNvSpPr/>
          <p:nvPr/>
        </p:nvSpPr>
        <p:spPr>
          <a:xfrm>
            <a:off x="3260834" y="2305093"/>
            <a:ext cx="2719552" cy="2846255"/>
          </a:xfrm>
          <a:prstGeom prst="roundRect">
            <a:avLst/>
          </a:prstGeom>
          <a:solidFill>
            <a:srgbClr val="73A4CC">
              <a:alpha val="58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ORC 3313.82 requires all districts to have a BAC</a:t>
            </a:r>
          </a:p>
        </p:txBody>
      </p:sp>
      <p:sp>
        <p:nvSpPr>
          <p:cNvPr id="16" name="Rounded Rectangle 15"/>
          <p:cNvSpPr/>
          <p:nvPr/>
        </p:nvSpPr>
        <p:spPr>
          <a:xfrm>
            <a:off x="265386" y="2305092"/>
            <a:ext cx="2719552" cy="2846255"/>
          </a:xfrm>
          <a:prstGeom prst="roundRect">
            <a:avLst/>
          </a:prstGeom>
          <a:solidFill>
            <a:srgbClr val="73A4CC">
              <a:alpha val="58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BACs originally established under ORC 3313.174</a:t>
            </a:r>
          </a:p>
        </p:txBody>
      </p:sp>
    </p:spTree>
    <p:extLst>
      <p:ext uri="{BB962C8B-B14F-4D97-AF65-F5344CB8AC3E}">
        <p14:creationId xmlns:p14="http://schemas.microsoft.com/office/powerpoint/2010/main" val="137316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(ORC 3313.82)</a:t>
            </a:r>
          </a:p>
        </p:txBody>
      </p:sp>
      <p:sp>
        <p:nvSpPr>
          <p:cNvPr id="4" name="Rounded Rectangle 3"/>
          <p:cNvSpPr/>
          <p:nvPr/>
        </p:nvSpPr>
        <p:spPr>
          <a:xfrm>
            <a:off x="335844" y="1451314"/>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Employment skills and curriculum</a:t>
            </a:r>
          </a:p>
        </p:txBody>
      </p:sp>
      <p:sp>
        <p:nvSpPr>
          <p:cNvPr id="9" name="Rounded Rectangle 8"/>
          <p:cNvSpPr/>
          <p:nvPr/>
        </p:nvSpPr>
        <p:spPr>
          <a:xfrm>
            <a:off x="335843" y="2889526"/>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Changes in economy, job market, employment and future jobs</a:t>
            </a:r>
          </a:p>
        </p:txBody>
      </p:sp>
      <p:sp>
        <p:nvSpPr>
          <p:cNvPr id="10" name="Rounded Rectangle 9"/>
          <p:cNvSpPr/>
          <p:nvPr/>
        </p:nvSpPr>
        <p:spPr>
          <a:xfrm>
            <a:off x="335844" y="4327738"/>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Relationships among businesses, labor organizations, and education</a:t>
            </a:r>
          </a:p>
        </p:txBody>
      </p:sp>
    </p:spTree>
    <p:extLst>
      <p:ext uri="{BB962C8B-B14F-4D97-AF65-F5344CB8AC3E}">
        <p14:creationId xmlns:p14="http://schemas.microsoft.com/office/powerpoint/2010/main" val="26358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a:stretch/>
        </p:blipFill>
        <p:spPr>
          <a:xfrm>
            <a:off x="-10511" y="0"/>
            <a:ext cx="9154511" cy="6395489"/>
          </a:xfrm>
        </p:spPr>
      </p:pic>
      <p:sp>
        <p:nvSpPr>
          <p:cNvPr id="2" name="Title 1"/>
          <p:cNvSpPr>
            <a:spLocks noGrp="1"/>
          </p:cNvSpPr>
          <p:nvPr>
            <p:ph type="title"/>
          </p:nvPr>
        </p:nvSpPr>
        <p:spPr>
          <a:xfrm>
            <a:off x="0" y="467067"/>
            <a:ext cx="9144000" cy="646331"/>
          </a:xfrm>
          <a:solidFill>
            <a:schemeClr val="accent1">
              <a:alpha val="73000"/>
            </a:schemeClr>
          </a:solidFill>
        </p:spPr>
        <p:txBody>
          <a:bodyPr vert="horz" lIns="0" tIns="0" rIns="0" bIns="0" rtlCol="0" anchor="ctr" anchorCtr="0">
            <a:spAutoFit/>
          </a:bodyPr>
          <a:lstStyle/>
          <a:p>
            <a:r>
              <a:rPr lang="en-US" dirty="0">
                <a:solidFill>
                  <a:schemeClr val="bg1"/>
                </a:solidFill>
              </a:rPr>
              <a:t>Additional Requirements</a:t>
            </a:r>
          </a:p>
        </p:txBody>
      </p:sp>
      <p:sp>
        <p:nvSpPr>
          <p:cNvPr id="13" name="Rounded Rectangle 12"/>
          <p:cNvSpPr/>
          <p:nvPr/>
        </p:nvSpPr>
        <p:spPr>
          <a:xfrm>
            <a:off x="6202417" y="2305093"/>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ORC Section 3313.821 as part of Am. Sub. H.B. 49</a:t>
            </a:r>
          </a:p>
        </p:txBody>
      </p:sp>
      <p:sp>
        <p:nvSpPr>
          <p:cNvPr id="14" name="Rounded Rectangle 13"/>
          <p:cNvSpPr/>
          <p:nvPr/>
        </p:nvSpPr>
        <p:spPr>
          <a:xfrm>
            <a:off x="3260834" y="2305093"/>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9 of 20 items aligned to BAC requirements under ORC 3313.82</a:t>
            </a:r>
          </a:p>
        </p:txBody>
      </p:sp>
      <p:sp>
        <p:nvSpPr>
          <p:cNvPr id="16" name="Rounded Rectangle 15"/>
          <p:cNvSpPr/>
          <p:nvPr/>
        </p:nvSpPr>
        <p:spPr>
          <a:xfrm>
            <a:off x="265386" y="2305092"/>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Building Ohio’s Future Workforce report</a:t>
            </a:r>
          </a:p>
        </p:txBody>
      </p:sp>
    </p:spTree>
    <p:extLst>
      <p:ext uri="{BB962C8B-B14F-4D97-AF65-F5344CB8AC3E}">
        <p14:creationId xmlns:p14="http://schemas.microsoft.com/office/powerpoint/2010/main" val="127503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Requirements</a:t>
            </a:r>
          </a:p>
        </p:txBody>
      </p:sp>
      <p:sp>
        <p:nvSpPr>
          <p:cNvPr id="3" name="Rounded Rectangle 2"/>
          <p:cNvSpPr/>
          <p:nvPr/>
        </p:nvSpPr>
        <p:spPr>
          <a:xfrm>
            <a:off x="947657" y="1814333"/>
            <a:ext cx="7283757" cy="530577"/>
          </a:xfrm>
          <a:prstGeom prst="roundRect">
            <a:avLst>
              <a:gd name="adj" fmla="val 50000"/>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4" name="Oval 3"/>
          <p:cNvSpPr/>
          <p:nvPr/>
        </p:nvSpPr>
        <p:spPr>
          <a:xfrm>
            <a:off x="934210" y="1814333"/>
            <a:ext cx="519289" cy="519289"/>
          </a:xfrm>
          <a:prstGeom prst="ellipse">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5" name="Rounded Rectangle 4"/>
          <p:cNvSpPr/>
          <p:nvPr/>
        </p:nvSpPr>
        <p:spPr>
          <a:xfrm>
            <a:off x="947657" y="2458740"/>
            <a:ext cx="7283757" cy="530577"/>
          </a:xfrm>
          <a:prstGeom prst="roundRect">
            <a:avLst>
              <a:gd name="adj" fmla="val 50000"/>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6" name="Oval 5"/>
          <p:cNvSpPr/>
          <p:nvPr/>
        </p:nvSpPr>
        <p:spPr>
          <a:xfrm>
            <a:off x="934210" y="2458740"/>
            <a:ext cx="519289" cy="519289"/>
          </a:xfrm>
          <a:prstGeom prst="ellipse">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7" name="Rounded Rectangle 6"/>
          <p:cNvSpPr/>
          <p:nvPr/>
        </p:nvSpPr>
        <p:spPr>
          <a:xfrm>
            <a:off x="947657" y="3103147"/>
            <a:ext cx="7283757" cy="530577"/>
          </a:xfrm>
          <a:prstGeom prst="roundRect">
            <a:avLst>
              <a:gd name="adj" fmla="val 50000"/>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8" name="Oval 7"/>
          <p:cNvSpPr/>
          <p:nvPr/>
        </p:nvSpPr>
        <p:spPr>
          <a:xfrm>
            <a:off x="934210" y="3103147"/>
            <a:ext cx="519289" cy="519289"/>
          </a:xfrm>
          <a:prstGeom prst="ellipse">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dirty="0">
              <a:solidFill>
                <a:srgbClr val="FFFFFF"/>
              </a:solidFill>
            </a:endParaRPr>
          </a:p>
        </p:txBody>
      </p:sp>
      <p:sp>
        <p:nvSpPr>
          <p:cNvPr id="9" name="Rounded Rectangle 8"/>
          <p:cNvSpPr/>
          <p:nvPr/>
        </p:nvSpPr>
        <p:spPr>
          <a:xfrm>
            <a:off x="947657" y="3747554"/>
            <a:ext cx="7283757" cy="530577"/>
          </a:xfrm>
          <a:prstGeom prst="roundRect">
            <a:avLst>
              <a:gd name="adj" fmla="val 50000"/>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0" name="Oval 9"/>
          <p:cNvSpPr/>
          <p:nvPr/>
        </p:nvSpPr>
        <p:spPr>
          <a:xfrm>
            <a:off x="934210" y="3747554"/>
            <a:ext cx="519289" cy="519289"/>
          </a:xfrm>
          <a:prstGeom prst="ellipse">
            <a:avLst/>
          </a:prstGeom>
          <a:solidFill>
            <a:srgbClr val="73A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dirty="0">
              <a:solidFill>
                <a:srgbClr val="FFFFFF"/>
              </a:solidFill>
            </a:endParaRPr>
          </a:p>
        </p:txBody>
      </p:sp>
      <p:sp>
        <p:nvSpPr>
          <p:cNvPr id="11" name="Content Placeholder 2"/>
          <p:cNvSpPr>
            <a:spLocks noGrp="1"/>
          </p:cNvSpPr>
          <p:nvPr>
            <p:ph idx="1"/>
          </p:nvPr>
        </p:nvSpPr>
        <p:spPr>
          <a:xfrm>
            <a:off x="1537589" y="2469840"/>
            <a:ext cx="5867400" cy="530577"/>
          </a:xfrm>
          <a:noFill/>
        </p:spPr>
        <p:txBody>
          <a:bodyPr>
            <a:normAutofit/>
          </a:bodyPr>
          <a:lstStyle/>
          <a:p>
            <a:pPr marL="0" indent="0">
              <a:spcBef>
                <a:spcPts val="1200"/>
              </a:spcBef>
              <a:buNone/>
            </a:pPr>
            <a:r>
              <a:rPr lang="en-US" dirty="0">
                <a:solidFill>
                  <a:schemeClr val="bg1"/>
                </a:solidFill>
              </a:rPr>
              <a:t>BACs must file the plan</a:t>
            </a:r>
          </a:p>
        </p:txBody>
      </p:sp>
      <p:sp>
        <p:nvSpPr>
          <p:cNvPr id="12" name="Content Placeholder 2"/>
          <p:cNvSpPr txBox="1">
            <a:spLocks/>
          </p:cNvSpPr>
          <p:nvPr/>
        </p:nvSpPr>
        <p:spPr>
          <a:xfrm>
            <a:off x="1541461" y="1824704"/>
            <a:ext cx="5867400" cy="453630"/>
          </a:xfrm>
          <a:prstGeom prst="rect">
            <a:avLst/>
          </a:prstGeom>
          <a:noFill/>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dirty="0">
                <a:solidFill>
                  <a:schemeClr val="bg1"/>
                </a:solidFill>
              </a:rPr>
              <a:t>BACs must establish a plan</a:t>
            </a:r>
          </a:p>
        </p:txBody>
      </p:sp>
      <p:sp>
        <p:nvSpPr>
          <p:cNvPr id="13" name="Content Placeholder 2"/>
          <p:cNvSpPr txBox="1">
            <a:spLocks/>
          </p:cNvSpPr>
          <p:nvPr/>
        </p:nvSpPr>
        <p:spPr>
          <a:xfrm>
            <a:off x="1466946" y="3074640"/>
            <a:ext cx="6385742" cy="530577"/>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dirty="0">
                <a:solidFill>
                  <a:schemeClr val="bg1"/>
                </a:solidFill>
                <a:latin typeface="Arial"/>
                <a:cs typeface="Arial"/>
              </a:rPr>
              <a:t>BACs must meet quarterly</a:t>
            </a:r>
          </a:p>
        </p:txBody>
      </p:sp>
      <p:sp>
        <p:nvSpPr>
          <p:cNvPr id="14" name="Content Placeholder 2"/>
          <p:cNvSpPr txBox="1">
            <a:spLocks/>
          </p:cNvSpPr>
          <p:nvPr/>
        </p:nvSpPr>
        <p:spPr>
          <a:xfrm>
            <a:off x="1469350" y="3719047"/>
            <a:ext cx="6703327" cy="530577"/>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dirty="0">
                <a:solidFill>
                  <a:schemeClr val="bg1"/>
                </a:solidFill>
                <a:latin typeface="Arial"/>
                <a:cs typeface="Arial"/>
              </a:rPr>
              <a:t>BACs must publish a joint statement Statement</a:t>
            </a:r>
          </a:p>
        </p:txBody>
      </p:sp>
    </p:spTree>
    <p:extLst>
      <p:ext uri="{BB962C8B-B14F-4D97-AF65-F5344CB8AC3E}">
        <p14:creationId xmlns:p14="http://schemas.microsoft.com/office/powerpoint/2010/main" val="26614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fade">
                                      <p:cBhvr>
                                        <p:cTn id="31" dur="500"/>
                                        <p:tgtEl>
                                          <p:spTgt spid="13">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fade">
                                      <p:cBhvr>
                                        <p:cTn id="34" dur="500"/>
                                        <p:tgtEl>
                                          <p:spTgt spid="14">
                                            <p:txEl>
                                              <p:pRg st="0" end="0"/>
                                            </p:txEl>
                                          </p:spTgt>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fade">
                                      <p:cBhvr>
                                        <p:cTn id="37" dur="500"/>
                                        <p:tgtEl>
                                          <p:spTgt spid="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build="p"/>
      <p:bldP spid="12" grpId="0" build="p"/>
      <p:bldP spid="13" grpId="0" build="p"/>
      <p:bldP spid="14"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Timeline</a:t>
            </a:r>
          </a:p>
        </p:txBody>
      </p:sp>
      <p:sp>
        <p:nvSpPr>
          <p:cNvPr id="4" name="Up Arrow 3"/>
          <p:cNvSpPr/>
          <p:nvPr/>
        </p:nvSpPr>
        <p:spPr>
          <a:xfrm rot="5400000">
            <a:off x="3313411" y="-1237183"/>
            <a:ext cx="2440978" cy="9067803"/>
          </a:xfrm>
          <a:prstGeom prst="upArrow">
            <a:avLst/>
          </a:prstGeom>
          <a:scene3d>
            <a:camera prst="orthographicFront"/>
            <a:lightRig rig="flood" dir="t"/>
          </a:scene3d>
          <a:sp3d prstMaterial="metal">
            <a:bevelT w="114300" h="13335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2479632" y="1718511"/>
            <a:ext cx="2054268" cy="800191"/>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2000" b="1" dirty="0"/>
              <a:t>Date: 6/30/18</a:t>
            </a:r>
          </a:p>
          <a:p>
            <a:pPr marL="0" indent="0" algn="ctr">
              <a:spcBef>
                <a:spcPts val="0"/>
              </a:spcBef>
              <a:buNone/>
            </a:pPr>
            <a:r>
              <a:rPr lang="en-US" sz="2000" dirty="0"/>
              <a:t>Districts establish BACs</a:t>
            </a:r>
            <a:endParaRPr lang="en-US" sz="2400" dirty="0"/>
          </a:p>
        </p:txBody>
      </p:sp>
      <p:sp>
        <p:nvSpPr>
          <p:cNvPr id="13" name="Flowchart: Connector 12"/>
          <p:cNvSpPr/>
          <p:nvPr/>
        </p:nvSpPr>
        <p:spPr>
          <a:xfrm>
            <a:off x="1726420" y="3044637"/>
            <a:ext cx="509782" cy="461574"/>
          </a:xfrm>
          <a:prstGeom prst="flowChartConnector">
            <a:avLst/>
          </a:prstGeom>
          <a:solidFill>
            <a:schemeClr val="accent2"/>
          </a:solidFill>
          <a:ln>
            <a:solidFill>
              <a:schemeClr val="tx2"/>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Flowchart: Connector 13"/>
          <p:cNvSpPr/>
          <p:nvPr/>
        </p:nvSpPr>
        <p:spPr>
          <a:xfrm>
            <a:off x="3143939" y="3046982"/>
            <a:ext cx="509782" cy="461574"/>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Flowchart: Connector 14"/>
          <p:cNvSpPr/>
          <p:nvPr/>
        </p:nvSpPr>
        <p:spPr>
          <a:xfrm>
            <a:off x="4783993" y="3034797"/>
            <a:ext cx="509782" cy="461574"/>
          </a:xfrm>
          <a:prstGeom prst="flowChartConnector">
            <a:avLst/>
          </a:prstGeom>
          <a:solidFill>
            <a:schemeClr val="accent2"/>
          </a:solidFill>
          <a:ln>
            <a:solidFill>
              <a:schemeClr val="tx2"/>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Content Placeholder 2"/>
          <p:cNvSpPr txBox="1">
            <a:spLocks/>
          </p:cNvSpPr>
          <p:nvPr/>
        </p:nvSpPr>
        <p:spPr>
          <a:xfrm>
            <a:off x="850353" y="4036836"/>
            <a:ext cx="2331686" cy="624861"/>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2000" b="1" dirty="0"/>
              <a:t>Date: 12/31/17</a:t>
            </a:r>
          </a:p>
          <a:p>
            <a:pPr marL="0" indent="0" algn="ctr">
              <a:spcBef>
                <a:spcPts val="0"/>
              </a:spcBef>
              <a:buNone/>
            </a:pPr>
            <a:r>
              <a:rPr lang="en-US" sz="2000" dirty="0"/>
              <a:t>Publish operating standards to districts</a:t>
            </a:r>
            <a:endParaRPr lang="en-US" sz="2400" dirty="0"/>
          </a:p>
        </p:txBody>
      </p:sp>
      <p:sp>
        <p:nvSpPr>
          <p:cNvPr id="11" name="Content Placeholder 2"/>
          <p:cNvSpPr txBox="1">
            <a:spLocks/>
          </p:cNvSpPr>
          <p:nvPr/>
        </p:nvSpPr>
        <p:spPr>
          <a:xfrm>
            <a:off x="4218108" y="4041528"/>
            <a:ext cx="1790700" cy="679930"/>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2000" b="1" dirty="0"/>
              <a:t>Date: 9/30/18</a:t>
            </a:r>
          </a:p>
          <a:p>
            <a:pPr marL="0" indent="0" algn="ctr">
              <a:spcBef>
                <a:spcPts val="0"/>
              </a:spcBef>
              <a:buNone/>
            </a:pPr>
            <a:r>
              <a:rPr lang="en-US" sz="2000" dirty="0"/>
              <a:t>Develop and submit BAC plan to ODE</a:t>
            </a:r>
            <a:endParaRPr lang="en-US" sz="2400" dirty="0"/>
          </a:p>
        </p:txBody>
      </p:sp>
      <p:sp>
        <p:nvSpPr>
          <p:cNvPr id="12" name="Flowchart: Connector 11"/>
          <p:cNvSpPr/>
          <p:nvPr/>
        </p:nvSpPr>
        <p:spPr>
          <a:xfrm>
            <a:off x="6551986" y="3064101"/>
            <a:ext cx="509782" cy="461574"/>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8" name="Content Placeholder 2"/>
          <p:cNvSpPr txBox="1">
            <a:spLocks/>
          </p:cNvSpPr>
          <p:nvPr/>
        </p:nvSpPr>
        <p:spPr>
          <a:xfrm>
            <a:off x="6172200" y="1731894"/>
            <a:ext cx="1522801" cy="78680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2000" b="1" dirty="0"/>
              <a:t>Date:3/1/19 </a:t>
            </a:r>
          </a:p>
          <a:p>
            <a:pPr marL="0" indent="0" algn="ctr">
              <a:spcBef>
                <a:spcPts val="0"/>
              </a:spcBef>
              <a:buNone/>
            </a:pPr>
            <a:r>
              <a:rPr lang="en-US" sz="2000" dirty="0"/>
              <a:t>Publish joint statement</a:t>
            </a:r>
            <a:endParaRPr lang="en-US" sz="2400" dirty="0"/>
          </a:p>
        </p:txBody>
      </p:sp>
    </p:spTree>
    <p:extLst>
      <p:ext uri="{BB962C8B-B14F-4D97-AF65-F5344CB8AC3E}">
        <p14:creationId xmlns:p14="http://schemas.microsoft.com/office/powerpoint/2010/main" val="76634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3" grpId="0" animBg="1"/>
      <p:bldP spid="14" grpId="0" animBg="1"/>
      <p:bldP spid="15" grpId="0" animBg="1"/>
      <p:bldP spid="16" grpId="0"/>
      <p:bldP spid="11" grpId="0"/>
      <p:bldP spid="12" grpId="0" animBg="1"/>
      <p:bldP spid="1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1" y="0"/>
            <a:ext cx="9143999" cy="6380260"/>
          </a:xfrm>
        </p:spPr>
      </p:pic>
      <p:grpSp>
        <p:nvGrpSpPr>
          <p:cNvPr id="3" name="Group 2"/>
          <p:cNvGrpSpPr/>
          <p:nvPr/>
        </p:nvGrpSpPr>
        <p:grpSpPr>
          <a:xfrm>
            <a:off x="457199" y="1727200"/>
            <a:ext cx="3905076" cy="4348480"/>
            <a:chOff x="457200" y="1103531"/>
            <a:chExt cx="3843042" cy="4748629"/>
          </a:xfrm>
        </p:grpSpPr>
        <p:sp>
          <p:nvSpPr>
            <p:cNvPr id="5" name="Round Same Side Corner Rectangle 4"/>
            <p:cNvSpPr/>
            <p:nvPr/>
          </p:nvSpPr>
          <p:spPr>
            <a:xfrm>
              <a:off x="457200" y="1103531"/>
              <a:ext cx="3843042" cy="1127760"/>
            </a:xfrm>
            <a:prstGeom prst="round2SameRect">
              <a:avLst/>
            </a:prstGeom>
            <a:solidFill>
              <a:schemeClr val="tx2">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Member Selections</a:t>
              </a:r>
            </a:p>
          </p:txBody>
        </p:sp>
        <p:sp>
          <p:nvSpPr>
            <p:cNvPr id="7" name="Rectangle 6"/>
            <p:cNvSpPr/>
            <p:nvPr/>
          </p:nvSpPr>
          <p:spPr>
            <a:xfrm>
              <a:off x="457200" y="2231291"/>
              <a:ext cx="3843042" cy="3620869"/>
            </a:xfrm>
            <a:prstGeom prst="rect">
              <a:avLst/>
            </a:prstGeom>
            <a:solidFill>
              <a:srgbClr val="FEBF17">
                <a:alpha val="5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dirty="0">
                <a:solidFill>
                  <a:schemeClr val="tx1"/>
                </a:solidFill>
                <a:latin typeface="Arial" panose="020B0604020202020204" pitchFamily="34" charset="0"/>
                <a:cs typeface="Arial" panose="020B0604020202020204" pitchFamily="34" charset="0"/>
              </a:endParaRPr>
            </a:p>
            <a:p>
              <a:pPr algn="ctr"/>
              <a:r>
                <a:rPr lang="en-US" sz="3600" b="1" dirty="0">
                  <a:solidFill>
                    <a:schemeClr val="tx1"/>
                  </a:solidFill>
                  <a:latin typeface="Arial" panose="020B0604020202020204" pitchFamily="34" charset="0"/>
                  <a:cs typeface="Arial" panose="020B0604020202020204" pitchFamily="34" charset="0"/>
                </a:rPr>
                <a:t>COIs</a:t>
              </a:r>
            </a:p>
            <a:p>
              <a:pPr algn="ctr"/>
              <a:r>
                <a:rPr lang="en-US" sz="3600" b="1" dirty="0">
                  <a:solidFill>
                    <a:schemeClr val="tx1"/>
                  </a:solidFill>
                  <a:latin typeface="Arial" panose="020B0604020202020204" pitchFamily="34" charset="0"/>
                  <a:cs typeface="Arial" panose="020B0604020202020204" pitchFamily="34" charset="0"/>
                </a:rPr>
                <a:t>Sunshine Laws Council Size </a:t>
              </a:r>
            </a:p>
            <a:p>
              <a:pPr algn="ctr"/>
              <a:r>
                <a:rPr lang="en-US" sz="3600" b="1" dirty="0">
                  <a:solidFill>
                    <a:schemeClr val="tx1"/>
                  </a:solidFill>
                  <a:latin typeface="Arial" panose="020B0604020202020204" pitchFamily="34" charset="0"/>
                  <a:cs typeface="Arial" panose="020B0604020202020204" pitchFamily="34" charset="0"/>
                </a:rPr>
                <a:t>Terms of Service</a:t>
              </a:r>
            </a:p>
            <a:p>
              <a:pPr algn="ctr"/>
              <a:r>
                <a:rPr lang="en-US" sz="3600" b="1" dirty="0">
                  <a:solidFill>
                    <a:schemeClr val="tx1"/>
                  </a:solidFill>
                  <a:latin typeface="Arial" panose="020B0604020202020204" pitchFamily="34" charset="0"/>
                  <a:cs typeface="Arial" panose="020B0604020202020204" pitchFamily="34" charset="0"/>
                </a:rPr>
                <a:t>Orientation</a:t>
              </a:r>
            </a:p>
            <a:p>
              <a:pPr algn="ctr"/>
              <a:endParaRPr lang="en-US" sz="3600" b="1" dirty="0">
                <a:solidFill>
                  <a:schemeClr val="tx1"/>
                </a:solidFill>
                <a:latin typeface="Arial" panose="020B0604020202020204" pitchFamily="34" charset="0"/>
                <a:cs typeface="Arial" panose="020B0604020202020204" pitchFamily="34" charset="0"/>
              </a:endParaRPr>
            </a:p>
          </p:txBody>
        </p:sp>
      </p:grpSp>
      <p:grpSp>
        <p:nvGrpSpPr>
          <p:cNvPr id="11" name="Group 10"/>
          <p:cNvGrpSpPr/>
          <p:nvPr/>
        </p:nvGrpSpPr>
        <p:grpSpPr>
          <a:xfrm>
            <a:off x="4681057" y="1727200"/>
            <a:ext cx="3917659" cy="4348480"/>
            <a:chOff x="322417" y="1103531"/>
            <a:chExt cx="3917659" cy="4748629"/>
          </a:xfrm>
        </p:grpSpPr>
        <p:sp>
          <p:nvSpPr>
            <p:cNvPr id="12" name="Round Same Side Corner Rectangle 11"/>
            <p:cNvSpPr/>
            <p:nvPr/>
          </p:nvSpPr>
          <p:spPr>
            <a:xfrm>
              <a:off x="322417" y="1103531"/>
              <a:ext cx="3917659" cy="1127760"/>
            </a:xfrm>
            <a:prstGeom prst="round2SameRect">
              <a:avLst/>
            </a:prstGeom>
            <a:solidFill>
              <a:schemeClr val="tx2">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Operations</a:t>
              </a:r>
            </a:p>
          </p:txBody>
        </p:sp>
        <p:sp>
          <p:nvSpPr>
            <p:cNvPr id="13" name="Rectangle 12"/>
            <p:cNvSpPr/>
            <p:nvPr/>
          </p:nvSpPr>
          <p:spPr>
            <a:xfrm>
              <a:off x="322417" y="2231291"/>
              <a:ext cx="3917659" cy="3620869"/>
            </a:xfrm>
            <a:prstGeom prst="rect">
              <a:avLst/>
            </a:prstGeom>
            <a:solidFill>
              <a:srgbClr val="FEBF17">
                <a:alpha val="5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dirty="0">
                <a:solidFill>
                  <a:schemeClr val="tx1"/>
                </a:solidFill>
                <a:latin typeface="Arial" panose="020B0604020202020204" pitchFamily="34" charset="0"/>
                <a:cs typeface="Arial" panose="020B0604020202020204" pitchFamily="34" charset="0"/>
              </a:endParaRPr>
            </a:p>
            <a:p>
              <a:pPr algn="ctr"/>
              <a:r>
                <a:rPr lang="en-US" sz="3600" b="1" dirty="0">
                  <a:solidFill>
                    <a:schemeClr val="tx1"/>
                  </a:solidFill>
                  <a:latin typeface="Arial" panose="020B0604020202020204" pitchFamily="34" charset="0"/>
                  <a:cs typeface="Arial" panose="020B0604020202020204" pitchFamily="34" charset="0"/>
                </a:rPr>
                <a:t>ID District POC</a:t>
              </a:r>
            </a:p>
            <a:p>
              <a:pPr algn="ctr"/>
              <a:r>
                <a:rPr lang="en-US" sz="3600" b="1" dirty="0">
                  <a:solidFill>
                    <a:schemeClr val="tx1"/>
                  </a:solidFill>
                  <a:latin typeface="Arial" panose="020B0604020202020204" pitchFamily="34" charset="0"/>
                  <a:cs typeface="Arial" panose="020B0604020202020204" pitchFamily="34" charset="0"/>
                </a:rPr>
                <a:t>Officers</a:t>
              </a:r>
            </a:p>
            <a:p>
              <a:pPr algn="ctr"/>
              <a:r>
                <a:rPr lang="en-US" sz="3600" b="1" dirty="0">
                  <a:solidFill>
                    <a:schemeClr val="tx1"/>
                  </a:solidFill>
                  <a:latin typeface="Arial" panose="020B0604020202020204" pitchFamily="34" charset="0"/>
                  <a:cs typeface="Arial" panose="020B0604020202020204" pitchFamily="34" charset="0"/>
                </a:rPr>
                <a:t>Meetings</a:t>
              </a:r>
            </a:p>
            <a:p>
              <a:pPr algn="ctr"/>
              <a:r>
                <a:rPr lang="en-US" sz="3600" b="1" dirty="0">
                  <a:solidFill>
                    <a:schemeClr val="tx1"/>
                  </a:solidFill>
                  <a:latin typeface="Arial" panose="020B0604020202020204" pitchFamily="34" charset="0"/>
                  <a:cs typeface="Arial" panose="020B0604020202020204" pitchFamily="34" charset="0"/>
                </a:rPr>
                <a:t>Subcommittees</a:t>
              </a:r>
            </a:p>
            <a:p>
              <a:pPr algn="ctr"/>
              <a:r>
                <a:rPr lang="en-US" sz="3600" b="1" dirty="0">
                  <a:solidFill>
                    <a:schemeClr val="tx1"/>
                  </a:solidFill>
                  <a:latin typeface="Arial" panose="020B0604020202020204" pitchFamily="34" charset="0"/>
                  <a:cs typeface="Arial" panose="020B0604020202020204" pitchFamily="34" charset="0"/>
                </a:rPr>
                <a:t>Bylaws</a:t>
              </a:r>
            </a:p>
            <a:p>
              <a:pPr algn="ctr"/>
              <a:endParaRPr lang="en-US" sz="3600" b="1" dirty="0">
                <a:solidFill>
                  <a:schemeClr val="tx1"/>
                </a:solidFill>
                <a:latin typeface="Arial" panose="020B0604020202020204" pitchFamily="34" charset="0"/>
                <a:cs typeface="Arial" panose="020B0604020202020204" pitchFamily="34" charset="0"/>
              </a:endParaRPr>
            </a:p>
          </p:txBody>
        </p:sp>
      </p:grpSp>
      <p:sp>
        <p:nvSpPr>
          <p:cNvPr id="10" name="Title 1"/>
          <p:cNvSpPr txBox="1">
            <a:spLocks/>
          </p:cNvSpPr>
          <p:nvPr/>
        </p:nvSpPr>
        <p:spPr>
          <a:xfrm>
            <a:off x="-1" y="467067"/>
            <a:ext cx="9174481" cy="646331"/>
          </a:xfrm>
          <a:prstGeom prst="rect">
            <a:avLst/>
          </a:prstGeom>
          <a:solidFill>
            <a:schemeClr val="accent1">
              <a:alpha val="73000"/>
            </a:schemeClr>
          </a:solidFill>
        </p:spPr>
        <p:txBody>
          <a:bodyPr vert="horz" wrap="square" lIns="0" tIns="0" rIns="0" bIns="0" rtlCol="0" anchor="ctr"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dirty="0">
                <a:solidFill>
                  <a:schemeClr val="bg1"/>
                </a:solidFill>
              </a:rPr>
              <a:t>Considerations</a:t>
            </a:r>
          </a:p>
        </p:txBody>
      </p:sp>
    </p:spTree>
    <p:extLst>
      <p:ext uri="{BB962C8B-B14F-4D97-AF65-F5344CB8AC3E}">
        <p14:creationId xmlns:p14="http://schemas.microsoft.com/office/powerpoint/2010/main" val="13743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E190E-C7B2-42CE-BA25-858CC1C6AD40}"/>
              </a:ext>
            </a:extLst>
          </p:cNvPr>
          <p:cNvSpPr>
            <a:spLocks noGrp="1"/>
          </p:cNvSpPr>
          <p:nvPr>
            <p:ph type="title"/>
          </p:nvPr>
        </p:nvSpPr>
        <p:spPr/>
        <p:txBody>
          <a:bodyPr/>
          <a:lstStyle/>
          <a:p>
            <a:r>
              <a:rPr lang="en-US" dirty="0"/>
              <a:t>Operating Standards</a:t>
            </a:r>
          </a:p>
        </p:txBody>
      </p:sp>
      <p:sp>
        <p:nvSpPr>
          <p:cNvPr id="3" name="Content Placeholder 2">
            <a:extLst>
              <a:ext uri="{FF2B5EF4-FFF2-40B4-BE49-F238E27FC236}">
                <a16:creationId xmlns:a16="http://schemas.microsoft.com/office/drawing/2014/main" id="{B94F6D94-A671-4CB6-9567-2A3913DE53B2}"/>
              </a:ext>
            </a:extLst>
          </p:cNvPr>
          <p:cNvSpPr>
            <a:spLocks noGrp="1"/>
          </p:cNvSpPr>
          <p:nvPr>
            <p:ph idx="1"/>
          </p:nvPr>
        </p:nvSpPr>
        <p:spPr>
          <a:xfrm>
            <a:off x="457200" y="1057645"/>
            <a:ext cx="8229600" cy="2566400"/>
          </a:xfrm>
        </p:spPr>
        <p:txBody>
          <a:bodyPr/>
          <a:lstStyle/>
          <a:p>
            <a:r>
              <a:rPr lang="en-US" dirty="0"/>
              <a:t>The operating standards for Business Advisory Councils in Ohio Schools can be found here: </a:t>
            </a:r>
            <a:r>
              <a:rPr lang="en-US" dirty="0">
                <a:hlinkClick r:id="rId2"/>
              </a:rPr>
              <a:t>education.ohio.gov/topics/operating-standards</a:t>
            </a:r>
            <a:endParaRPr lang="en-US" dirty="0"/>
          </a:p>
        </p:txBody>
      </p:sp>
      <p:pic>
        <p:nvPicPr>
          <p:cNvPr id="4" name="Picture 3">
            <a:extLst>
              <a:ext uri="{FF2B5EF4-FFF2-40B4-BE49-F238E27FC236}">
                <a16:creationId xmlns:a16="http://schemas.microsoft.com/office/drawing/2014/main" id="{5253EEA7-4CFD-47DD-A08C-8A35AE2057D3}"/>
              </a:ext>
            </a:extLst>
          </p:cNvPr>
          <p:cNvPicPr>
            <a:picLocks noChangeAspect="1"/>
          </p:cNvPicPr>
          <p:nvPr/>
        </p:nvPicPr>
        <p:blipFill>
          <a:blip r:embed="rId3"/>
          <a:stretch>
            <a:fillRect/>
          </a:stretch>
        </p:blipFill>
        <p:spPr>
          <a:xfrm>
            <a:off x="2567032" y="3263975"/>
            <a:ext cx="5707614" cy="2708987"/>
          </a:xfrm>
          <a:prstGeom prst="rect">
            <a:avLst/>
          </a:prstGeom>
          <a:ln>
            <a:solidFill>
              <a:srgbClr val="FF0000"/>
            </a:solidFill>
          </a:ln>
        </p:spPr>
      </p:pic>
      <p:sp>
        <p:nvSpPr>
          <p:cNvPr id="5" name="Oval 4">
            <a:extLst>
              <a:ext uri="{FF2B5EF4-FFF2-40B4-BE49-F238E27FC236}">
                <a16:creationId xmlns:a16="http://schemas.microsoft.com/office/drawing/2014/main" id="{7067708B-B9FD-4C22-8BBD-BD7EB5D73042}"/>
              </a:ext>
            </a:extLst>
          </p:cNvPr>
          <p:cNvSpPr/>
          <p:nvPr/>
        </p:nvSpPr>
        <p:spPr>
          <a:xfrm>
            <a:off x="4261608" y="5394120"/>
            <a:ext cx="1971412" cy="578841"/>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0361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Join the Conversation</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10694" y="2707169"/>
            <a:ext cx="1168166" cy="1193562"/>
          </a:xfrm>
          <a:prstGeom prst="rect">
            <a:avLst/>
          </a:prstGeom>
        </p:spPr>
      </p:pic>
      <p:sp>
        <p:nvSpPr>
          <p:cNvPr id="10" name="Rectangle 9"/>
          <p:cNvSpPr/>
          <p:nvPr/>
        </p:nvSpPr>
        <p:spPr>
          <a:xfrm>
            <a:off x="3270324" y="4018383"/>
            <a:ext cx="3906519" cy="1477328"/>
          </a:xfrm>
          <a:prstGeom prst="rect">
            <a:avLst/>
          </a:prstGeom>
        </p:spPr>
        <p:txBody>
          <a:bodyPr wrap="none" lIns="0" tIns="0" rIns="0" bIns="0">
            <a:spAutoFit/>
          </a:bodyPr>
          <a:lstStyle/>
          <a:p>
            <a:r>
              <a:rPr lang="en-US" sz="3200" b="1" dirty="0">
                <a:latin typeface="Arial"/>
                <a:cs typeface="Arial"/>
              </a:rPr>
              <a:t>@OHEducation</a:t>
            </a:r>
          </a:p>
          <a:p>
            <a:r>
              <a:rPr lang="en-US" sz="3200" b="1" dirty="0">
                <a:latin typeface="Arial"/>
                <a:cs typeface="Arial"/>
              </a:rPr>
              <a:t>@OHEducationSupt</a:t>
            </a:r>
          </a:p>
          <a:p>
            <a:r>
              <a:rPr lang="en-US" sz="3200" b="1" dirty="0">
                <a:latin typeface="Arial"/>
                <a:cs typeface="Arial"/>
              </a:rPr>
              <a:t>@</a:t>
            </a:r>
            <a:r>
              <a:rPr lang="en-US" sz="3200" b="1" dirty="0" err="1">
                <a:latin typeface="Arial"/>
                <a:cs typeface="Arial"/>
              </a:rPr>
              <a:t>OhioOWT</a:t>
            </a:r>
            <a:endParaRPr lang="en-US" sz="3200" b="1" dirty="0">
              <a:latin typeface="Arial"/>
              <a:cs typeface="Arial"/>
            </a:endParaRPr>
          </a:p>
        </p:txBody>
      </p:sp>
      <p:sp>
        <p:nvSpPr>
          <p:cNvPr id="12" name="Rectangle 11"/>
          <p:cNvSpPr/>
          <p:nvPr/>
        </p:nvSpPr>
        <p:spPr>
          <a:xfrm>
            <a:off x="3274369" y="2819105"/>
            <a:ext cx="2595262" cy="984885"/>
          </a:xfrm>
          <a:prstGeom prst="rect">
            <a:avLst/>
          </a:prstGeom>
        </p:spPr>
        <p:txBody>
          <a:bodyPr wrap="none" lIns="0" tIns="0" rIns="0" bIns="0">
            <a:spAutoFit/>
          </a:bodyPr>
          <a:lstStyle/>
          <a:p>
            <a:r>
              <a:rPr lang="en-US" sz="3200" b="1" dirty="0">
                <a:latin typeface="Arial"/>
                <a:cs typeface="Arial"/>
              </a:rPr>
              <a:t>OHEducation</a:t>
            </a:r>
          </a:p>
          <a:p>
            <a:r>
              <a:rPr lang="en-US" sz="3200" b="1" dirty="0">
                <a:latin typeface="Arial"/>
                <a:cs typeface="Arial"/>
              </a:rPr>
              <a:t>OhioOWT</a:t>
            </a:r>
          </a:p>
        </p:txBody>
      </p:sp>
      <p:sp>
        <p:nvSpPr>
          <p:cNvPr id="13" name="Rectangle 12"/>
          <p:cNvSpPr/>
          <p:nvPr/>
        </p:nvSpPr>
        <p:spPr>
          <a:xfrm>
            <a:off x="3270324" y="5573948"/>
            <a:ext cx="2459969" cy="492443"/>
          </a:xfrm>
          <a:prstGeom prst="rect">
            <a:avLst/>
          </a:prstGeom>
        </p:spPr>
        <p:txBody>
          <a:bodyPr wrap="none" lIns="0" tIns="0" bIns="0">
            <a:spAutoFit/>
          </a:bodyPr>
          <a:lstStyle/>
          <a:p>
            <a:r>
              <a:rPr lang="en-US" sz="3200" b="1" dirty="0">
                <a:latin typeface="Arial"/>
                <a:cs typeface="Arial"/>
              </a:rPr>
              <a:t>OhioEdDept</a:t>
            </a: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2192" y="4186071"/>
            <a:ext cx="1005170" cy="817197"/>
          </a:xfrm>
          <a:prstGeom prst="rect">
            <a:avLst/>
          </a:prstGeom>
        </p:spPr>
      </p:pic>
      <p:pic>
        <p:nvPicPr>
          <p:cNvPr id="17" name="Picture 16" descr="facebook-logo.jpg"/>
          <p:cNvPicPr>
            <a:picLocks noChangeAspect="1"/>
          </p:cNvPicPr>
          <p:nvPr/>
        </p:nvPicPr>
        <p:blipFill>
          <a:blip r:embed="rId5"/>
          <a:stretch>
            <a:fillRect/>
          </a:stretch>
        </p:blipFill>
        <p:spPr>
          <a:xfrm>
            <a:off x="1340134" y="5482596"/>
            <a:ext cx="1702046" cy="675145"/>
          </a:xfrm>
          <a:prstGeom prst="rect">
            <a:avLst/>
          </a:prstGeom>
        </p:spPr>
      </p:pic>
      <p:pic>
        <p:nvPicPr>
          <p:cNvPr id="3" name="Picture 2"/>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903228" y="1225185"/>
            <a:ext cx="1403498" cy="1606181"/>
          </a:xfrm>
          <a:prstGeom prst="rect">
            <a:avLst/>
          </a:prstGeom>
        </p:spPr>
      </p:pic>
      <p:sp>
        <p:nvSpPr>
          <p:cNvPr id="11" name="Rectangle 10"/>
          <p:cNvSpPr/>
          <p:nvPr/>
        </p:nvSpPr>
        <p:spPr>
          <a:xfrm>
            <a:off x="3306726" y="1695583"/>
            <a:ext cx="2595262" cy="492443"/>
          </a:xfrm>
          <a:prstGeom prst="rect">
            <a:avLst/>
          </a:prstGeom>
        </p:spPr>
        <p:txBody>
          <a:bodyPr wrap="none" lIns="0" tIns="0" rIns="0" bIns="0">
            <a:spAutoFit/>
          </a:bodyPr>
          <a:lstStyle/>
          <a:p>
            <a:r>
              <a:rPr lang="en-US" sz="3200" b="1" dirty="0">
                <a:latin typeface="Arial"/>
                <a:cs typeface="Arial"/>
              </a:rPr>
              <a:t>OHEducation</a:t>
            </a:r>
          </a:p>
        </p:txBody>
      </p:sp>
    </p:spTree>
    <p:extLst>
      <p:ext uri="{BB962C8B-B14F-4D97-AF65-F5344CB8AC3E}">
        <p14:creationId xmlns:p14="http://schemas.microsoft.com/office/powerpoint/2010/main" val="96431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DE_PPT_Template2_June2016" id="{E46151C5-8B46-4CE3-AA04-1FC294432A22}" vid="{F551B4B7-51AC-4813-BC86-B929AB9ECF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5B1FABC32805468FE9B806B792CFE9" ma:contentTypeVersion="1" ma:contentTypeDescription="Create a new document." ma:contentTypeScope="" ma:versionID="7816300b107979b0377c2283553afb8e">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18A862-8BC5-4ABF-A580-5791672D7F50}">
  <ds:schemaRefs>
    <ds:schemaRef ds:uri="http://schemas.microsoft.com/sharepoint/v3/contenttype/forms"/>
  </ds:schemaRefs>
</ds:datastoreItem>
</file>

<file path=customXml/itemProps2.xml><?xml version="1.0" encoding="utf-8"?>
<ds:datastoreItem xmlns:ds="http://schemas.openxmlformats.org/officeDocument/2006/customXml" ds:itemID="{9B124F5A-DC96-42EB-9A7A-7B96C713F39D}">
  <ds:schemaRefs>
    <ds:schemaRef ds:uri="http://schemas.openxmlformats.org/package/2006/metadata/core-properties"/>
    <ds:schemaRef ds:uri="http://purl.org/dc/elements/1.1/"/>
    <ds:schemaRef ds:uri="http://purl.org/dc/dcmitype/"/>
    <ds:schemaRef ds:uri="http://schemas.microsoft.com/office/2006/metadata/properties"/>
    <ds:schemaRef ds:uri="http://www.w3.org/XML/1998/namespace"/>
    <ds:schemaRef ds:uri="http://schemas.microsoft.com/sharepoint/v3"/>
    <ds:schemaRef ds:uri="http://schemas.microsoft.com/office/2006/documentManagement/types"/>
    <ds:schemaRef ds:uri="http://purl.org/dc/terms/"/>
    <ds:schemaRef ds:uri="http://schemas.microsoft.com/office/infopath/2007/PartnerControls"/>
  </ds:schemaRefs>
</ds:datastoreItem>
</file>

<file path=customXml/itemProps3.xml><?xml version="1.0" encoding="utf-8"?>
<ds:datastoreItem xmlns:ds="http://schemas.openxmlformats.org/officeDocument/2006/customXml" ds:itemID="{BAA868C8-8798-4BE3-9CE8-B27F5FFCC0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3419</Words>
  <Application>Microsoft Office PowerPoint</Application>
  <PresentationFormat>On-screen Show (4:3)</PresentationFormat>
  <Paragraphs>382</Paragraphs>
  <Slides>69</Slides>
  <Notes>55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Arimo</vt:lpstr>
      <vt:lpstr>Calibri</vt:lpstr>
      <vt:lpstr>Cooper Black</vt:lpstr>
      <vt:lpstr>Gill Sans</vt:lpstr>
      <vt:lpstr>Times New Roman</vt:lpstr>
      <vt:lpstr>Wingdings</vt:lpstr>
      <vt:lpstr>Office Theme</vt:lpstr>
      <vt:lpstr>Career Connections</vt:lpstr>
      <vt:lpstr>PowerPoint Presentation</vt:lpstr>
      <vt:lpstr>PowerPoint Presentation</vt:lpstr>
      <vt:lpstr>Career Advising</vt:lpstr>
      <vt:lpstr>PowerPoint Presentation</vt:lpstr>
      <vt:lpstr>PowerPoint Presentation</vt:lpstr>
      <vt:lpstr>PowerPoint Presentation</vt:lpstr>
      <vt:lpstr>Teacher Resources</vt:lpstr>
      <vt:lpstr>Classroom Resources</vt:lpstr>
      <vt:lpstr>Model Curricula</vt:lpstr>
      <vt:lpstr>Guide for Teachers</vt:lpstr>
      <vt:lpstr>PowerPoint Presentation</vt:lpstr>
      <vt:lpstr>Career Connections Framework</vt:lpstr>
      <vt:lpstr>Career Connections Framework</vt:lpstr>
      <vt:lpstr>Career Connections Framework</vt:lpstr>
      <vt:lpstr>PowerPoint Presentation</vt:lpstr>
      <vt:lpstr>PowerPoint Presentation</vt:lpstr>
      <vt:lpstr>PowerPoint Presentation</vt:lpstr>
      <vt:lpstr>PowerPoint Presentation</vt:lpstr>
      <vt:lpstr>Career Pathways</vt:lpstr>
      <vt:lpstr>PowerPoint Presentation</vt:lpstr>
      <vt:lpstr>PowerPoint Presentation</vt:lpstr>
      <vt:lpstr>OhioMeansJobs.com</vt:lpstr>
      <vt:lpstr>OhioMeansJobs K-12 Training</vt:lpstr>
      <vt:lpstr>PowerPoint Presentation</vt:lpstr>
      <vt:lpstr>PowerPoint Presentation</vt:lpstr>
      <vt:lpstr>PowerPoint Presentation</vt:lpstr>
      <vt:lpstr>PowerPoint Presentation</vt:lpstr>
      <vt:lpstr>Credit Flex Courses</vt:lpstr>
      <vt:lpstr>PowerPoint Presentation</vt:lpstr>
      <vt:lpstr>PowerPoint Presentation</vt:lpstr>
      <vt:lpstr>PowerPoint Presentation</vt:lpstr>
      <vt:lpstr>PowerPoint Presentation</vt:lpstr>
      <vt:lpstr>PowerPoint Presentation</vt:lpstr>
      <vt:lpstr>It's about graduating students TO something, instead of FROM something.</vt:lpstr>
      <vt:lpstr>OhioMeansJobs-Readiness Seal</vt:lpstr>
      <vt:lpstr>OhioMeansJobs-Readiness Seal</vt:lpstr>
      <vt:lpstr>Why?</vt:lpstr>
      <vt:lpstr>Background</vt:lpstr>
      <vt:lpstr>OhioMeansJobs-Readiness Seal</vt:lpstr>
      <vt:lpstr>Who is the OhioMeansJobs-Readiness Seal for?</vt:lpstr>
      <vt:lpstr>OhioMeansJobs-Readiness Seal</vt:lpstr>
      <vt:lpstr>OhioMeansJobs-Readiness Seal</vt:lpstr>
      <vt:lpstr>OhioMeansJobs-Readiness Seal</vt:lpstr>
      <vt:lpstr>OhioMeansJobs-Readiness Seal</vt:lpstr>
      <vt:lpstr>OhioMeansJobs-Readiness Seal</vt:lpstr>
      <vt:lpstr>Validating Student Verification Forms</vt:lpstr>
      <vt:lpstr>Validating Student Verification Forms</vt:lpstr>
      <vt:lpstr>Validating Student Verification Forms</vt:lpstr>
      <vt:lpstr>Validating Student Verification Forms</vt:lpstr>
      <vt:lpstr>Validating Student Verification Forms</vt:lpstr>
      <vt:lpstr>What if a student does not meet the requirements?</vt:lpstr>
      <vt:lpstr>How can a student pursue the OhioMeansJobs-Readiness Seal?</vt:lpstr>
      <vt:lpstr>Through their high school</vt:lpstr>
      <vt:lpstr>Adecco Partnership </vt:lpstr>
      <vt:lpstr>Through a CTE program</vt:lpstr>
      <vt:lpstr>Independently</vt:lpstr>
      <vt:lpstr>OhioMeansJobs-Readiness Seal</vt:lpstr>
      <vt:lpstr>OhioMeansJobs-Readiness Seal</vt:lpstr>
      <vt:lpstr>Guidance and Tools</vt:lpstr>
      <vt:lpstr>Business Advisory Councils</vt:lpstr>
      <vt:lpstr>Background and Requirements</vt:lpstr>
      <vt:lpstr>Responsibilities (ORC 3313.82)</vt:lpstr>
      <vt:lpstr>Additional Requirements</vt:lpstr>
      <vt:lpstr>Additional Requirements</vt:lpstr>
      <vt:lpstr>Implementation Timeline</vt:lpstr>
      <vt:lpstr>PowerPoint Presentation</vt:lpstr>
      <vt:lpstr>Operating Standards</vt:lpstr>
      <vt:lpstr>Join the Conversation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2016-06-23T18:06:11Z</dcterms:created>
  <dcterms:modified xsi:type="dcterms:W3CDTF">2018-05-08T22:36:32Z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0x010100205B1FABC32805468FE9B806B792CFE9</vt:lpwstr>
  </property>
</Properties>
</file>